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4"/>
  </p:notesMasterIdLst>
  <p:sldIdLst>
    <p:sldId id="256" r:id="rId2"/>
    <p:sldId id="298" r:id="rId3"/>
    <p:sldId id="257" r:id="rId4"/>
    <p:sldId id="260" r:id="rId5"/>
    <p:sldId id="261" r:id="rId6"/>
    <p:sldId id="262" r:id="rId7"/>
    <p:sldId id="297" r:id="rId8"/>
    <p:sldId id="263" r:id="rId9"/>
    <p:sldId id="266" r:id="rId10"/>
    <p:sldId id="265" r:id="rId11"/>
    <p:sldId id="264" r:id="rId12"/>
    <p:sldId id="259" r:id="rId13"/>
  </p:sldIdLst>
  <p:sldSz cx="18288000" cy="10287000"/>
  <p:notesSz cx="6858000" cy="9144000"/>
  <p:embeddedFontLst>
    <p:embeddedFont>
      <p:font typeface="Bebas Neue" panose="020B0606020202050201" pitchFamily="34" charset="0"/>
      <p:regular r:id="rId15"/>
    </p:embeddedFont>
    <p:embeddedFont>
      <p:font typeface="Open Sans" panose="020B0606030504020204" pitchFamily="34" charset="0"/>
      <p:regular r:id="rId16"/>
      <p:bold r:id="rId17"/>
      <p:italic r:id="rId18"/>
      <p:boldItalic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827" autoAdjust="0"/>
    <p:restoredTop sz="94622" autoAdjust="0"/>
  </p:normalViewPr>
  <p:slideViewPr>
    <p:cSldViewPr>
      <p:cViewPr>
        <p:scale>
          <a:sx n="50" d="100"/>
          <a:sy n="50" d="100"/>
        </p:scale>
        <p:origin x="498"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theme" Target="theme/theme1.xml"/></Relationships>
</file>

<file path=ppt/media/image1.png>
</file>

<file path=ppt/media/image10.sv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png>
</file>

<file path=ppt/media/image21.svg>
</file>

<file path=ppt/media/image22.png>
</file>

<file path=ppt/media/image23.png>
</file>

<file path=ppt/media/image24.svg>
</file>

<file path=ppt/media/image25.png>
</file>

<file path=ppt/media/image26.svg>
</file>

<file path=ppt/media/image27.png>
</file>

<file path=ppt/media/image28.png>
</file>

<file path=ppt/media/image29.svg>
</file>

<file path=ppt/media/image3.png>
</file>

<file path=ppt/media/image30.pn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42.jpeg>
</file>

<file path=ppt/media/image43.png>
</file>

<file path=ppt/media/image44.svg>
</file>

<file path=ppt/media/image45.png>
</file>

<file path=ppt/media/image46.png>
</file>

<file path=ppt/media/image47.svg>
</file>

<file path=ppt/media/image48.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06.11.2025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4D0AE9-EAAD-23B1-E2D9-15783D42EDD9}"/>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05D4E546-CE39-9919-BAED-910062BD487E}"/>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2602B8B5-F09B-24D5-95CC-0563EA851C05}"/>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6C7E3E55-7968-D209-A3D4-256E4ABB4A67}"/>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275A6AAB-BD88-0474-53A6-5211ED240F2A}"/>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a:extLst>
              <a:ext uri="{FF2B5EF4-FFF2-40B4-BE49-F238E27FC236}">
                <a16:creationId xmlns:a16="http://schemas.microsoft.com/office/drawing/2014/main" id="{2F2208C1-E90C-DE43-2ACD-165E1D82FE1E}"/>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A8C13A8D-A251-2E6E-86F1-0CBAFBF85953}"/>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7702183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EEC9E2-67EF-13C3-623F-8F82AB6B4C95}"/>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27A966A7-55CE-4BF9-A2DA-DF2B8F130EF0}"/>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56FF6128-9658-580C-7CCE-1C4A0CD1504F}"/>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76ACD0CD-E894-DA7A-EF6E-AC653CE30D16}"/>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F41B0D04-D27A-5C4E-A258-CA4B97E30A8B}"/>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a:extLst>
              <a:ext uri="{FF2B5EF4-FFF2-40B4-BE49-F238E27FC236}">
                <a16:creationId xmlns:a16="http://schemas.microsoft.com/office/drawing/2014/main" id="{7E7F32BC-E6F7-F4BC-4388-38641E1755E8}"/>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C8578361-033D-C9F5-3C19-CB8600F4274F}"/>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6845674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42.jpeg"/><Relationship Id="rId5" Type="http://schemas.openxmlformats.org/officeDocument/2006/relationships/image" Target="../media/image14.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44.svg"/><Relationship Id="rId5" Type="http://schemas.openxmlformats.org/officeDocument/2006/relationships/image" Target="../media/image43.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image" Target="../media/image45.png"/><Relationship Id="rId7"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47.svg"/><Relationship Id="rId5" Type="http://schemas.openxmlformats.org/officeDocument/2006/relationships/image" Target="../media/image46.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9.png"/><Relationship Id="rId7"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2.png"/><Relationship Id="rId10" Type="http://schemas.openxmlformats.org/officeDocument/2006/relationships/image" Target="../media/image8.png"/><Relationship Id="rId4" Type="http://schemas.openxmlformats.org/officeDocument/2006/relationships/image" Target="../media/image10.svg"/><Relationship Id="rId9"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9.png"/><Relationship Id="rId7"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2.png"/><Relationship Id="rId10" Type="http://schemas.openxmlformats.org/officeDocument/2006/relationships/image" Target="../media/image12.png"/><Relationship Id="rId4" Type="http://schemas.openxmlformats.org/officeDocument/2006/relationships/image" Target="../media/image10.svg"/><Relationship Id="rId9"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12.png"/><Relationship Id="rId3" Type="http://schemas.openxmlformats.org/officeDocument/2006/relationships/image" Target="../media/image1.png"/><Relationship Id="rId7" Type="http://schemas.openxmlformats.org/officeDocument/2006/relationships/image" Target="../media/image16.svg"/><Relationship Id="rId12" Type="http://schemas.openxmlformats.org/officeDocument/2006/relationships/image" Target="../media/image21.sv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5.png"/><Relationship Id="rId11" Type="http://schemas.openxmlformats.org/officeDocument/2006/relationships/image" Target="../media/image20.png"/><Relationship Id="rId5" Type="http://schemas.openxmlformats.org/officeDocument/2006/relationships/image" Target="../media/image14.pn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svg"/></Relationships>
</file>

<file path=ppt/slides/_rels/slide5.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png"/><Relationship Id="rId7" Type="http://schemas.openxmlformats.org/officeDocument/2006/relationships/image" Target="../media/image22.png"/><Relationship Id="rId12"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1.png"/><Relationship Id="rId11" Type="http://schemas.openxmlformats.org/officeDocument/2006/relationships/image" Target="../media/image26.svg"/><Relationship Id="rId5" Type="http://schemas.openxmlformats.org/officeDocument/2006/relationships/image" Target="../media/image7.png"/><Relationship Id="rId10" Type="http://schemas.openxmlformats.org/officeDocument/2006/relationships/image" Target="../media/image25.png"/><Relationship Id="rId4" Type="http://schemas.openxmlformats.org/officeDocument/2006/relationships/image" Target="../media/image2.png"/><Relationship Id="rId9" Type="http://schemas.openxmlformats.org/officeDocument/2006/relationships/image" Target="../media/image24.svg"/></Relationships>
</file>

<file path=ppt/slides/_rels/slide6.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7.png"/><Relationship Id="rId7" Type="http://schemas.openxmlformats.org/officeDocument/2006/relationships/image" Target="../media/image23.png"/><Relationship Id="rId12" Type="http://schemas.openxmlformats.org/officeDocument/2006/relationships/image" Target="../media/image29.sv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27.png"/><Relationship Id="rId11" Type="http://schemas.openxmlformats.org/officeDocument/2006/relationships/image" Target="../media/image28.png"/><Relationship Id="rId5" Type="http://schemas.openxmlformats.org/officeDocument/2006/relationships/image" Target="../media/image1.png"/><Relationship Id="rId10" Type="http://schemas.openxmlformats.org/officeDocument/2006/relationships/image" Target="../media/image26.svg"/><Relationship Id="rId4" Type="http://schemas.openxmlformats.org/officeDocument/2006/relationships/image" Target="../media/image2.png"/><Relationship Id="rId9" Type="http://schemas.openxmlformats.org/officeDocument/2006/relationships/image" Target="../media/image25.png"/></Relationships>
</file>

<file path=ppt/slides/_rels/slide7.xml.rels><?xml version="1.0" encoding="UTF-8" standalone="yes"?>
<Relationships xmlns="http://schemas.openxmlformats.org/package/2006/relationships"><Relationship Id="rId8" Type="http://schemas.openxmlformats.org/officeDocument/2006/relationships/image" Target="../media/image16.svg"/><Relationship Id="rId13" Type="http://schemas.openxmlformats.org/officeDocument/2006/relationships/image" Target="../media/image21.svg"/><Relationship Id="rId3" Type="http://schemas.openxmlformats.org/officeDocument/2006/relationships/image" Target="../media/image30.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png"/><Relationship Id="rId9" Type="http://schemas.openxmlformats.org/officeDocument/2006/relationships/image" Target="../media/image17.png"/></Relationships>
</file>

<file path=ppt/slides/_rels/slide8.xml.rels><?xml version="1.0" encoding="UTF-8" standalone="yes"?>
<Relationships xmlns="http://schemas.openxmlformats.org/package/2006/relationships"><Relationship Id="rId8" Type="http://schemas.openxmlformats.org/officeDocument/2006/relationships/image" Target="../media/image1.png"/><Relationship Id="rId13" Type="http://schemas.openxmlformats.org/officeDocument/2006/relationships/image" Target="../media/image37.png"/><Relationship Id="rId3" Type="http://schemas.openxmlformats.org/officeDocument/2006/relationships/image" Target="../media/image30.png"/><Relationship Id="rId7" Type="http://schemas.openxmlformats.org/officeDocument/2006/relationships/image" Target="../media/image14.png"/><Relationship Id="rId12" Type="http://schemas.openxmlformats.org/officeDocument/2006/relationships/image" Target="../media/image36.svg"/><Relationship Id="rId2" Type="http://schemas.openxmlformats.org/officeDocument/2006/relationships/notesSlide" Target="../notesSlides/notesSlide8.xml"/><Relationship Id="rId16" Type="http://schemas.openxmlformats.org/officeDocument/2006/relationships/image" Target="../media/image40.svg"/><Relationship Id="rId1" Type="http://schemas.openxmlformats.org/officeDocument/2006/relationships/slideLayout" Target="../slideLayouts/slideLayout7.xml"/><Relationship Id="rId6" Type="http://schemas.openxmlformats.org/officeDocument/2006/relationships/image" Target="../media/image32.svg"/><Relationship Id="rId11" Type="http://schemas.openxmlformats.org/officeDocument/2006/relationships/image" Target="../media/image35.png"/><Relationship Id="rId5" Type="http://schemas.openxmlformats.org/officeDocument/2006/relationships/image" Target="../media/image31.png"/><Relationship Id="rId15" Type="http://schemas.openxmlformats.org/officeDocument/2006/relationships/image" Target="../media/image39.png"/><Relationship Id="rId10" Type="http://schemas.openxmlformats.org/officeDocument/2006/relationships/image" Target="../media/image34.svg"/><Relationship Id="rId4" Type="http://schemas.openxmlformats.org/officeDocument/2006/relationships/image" Target="../media/image13.png"/><Relationship Id="rId9" Type="http://schemas.openxmlformats.org/officeDocument/2006/relationships/image" Target="../media/image33.png"/><Relationship Id="rId14" Type="http://schemas.openxmlformats.org/officeDocument/2006/relationships/image" Target="../media/image38.svg"/></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7.png"/><Relationship Id="rId7"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7.png"/><Relationship Id="rId4" Type="http://schemas.openxmlformats.org/officeDocument/2006/relationships/image" Target="../media/image22.png"/><Relationship Id="rId9"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689622" y="-746772"/>
            <a:ext cx="2373600" cy="3867244"/>
            <a:chOff x="0" y="0"/>
            <a:chExt cx="3164800" cy="5156325"/>
          </a:xfrm>
        </p:grpSpPr>
        <p:sp>
          <p:nvSpPr>
            <p:cNvPr id="3" name="Freeform 3"/>
            <p:cNvSpPr/>
            <p:nvPr/>
          </p:nvSpPr>
          <p:spPr>
            <a:xfrm>
              <a:off x="127" y="127"/>
              <a:ext cx="3164586" cy="5156073"/>
            </a:xfrm>
            <a:custGeom>
              <a:avLst/>
              <a:gdLst/>
              <a:ahLst/>
              <a:cxnLst/>
              <a:rect l="l" t="t" r="r" b="b"/>
              <a:pathLst>
                <a:path w="3164586" h="5156073">
                  <a:moveTo>
                    <a:pt x="0" y="0"/>
                  </a:moveTo>
                  <a:cubicBezTo>
                    <a:pt x="40767" y="1095121"/>
                    <a:pt x="259842" y="1828546"/>
                    <a:pt x="1486662" y="1736852"/>
                  </a:cubicBezTo>
                  <a:cubicBezTo>
                    <a:pt x="1971167" y="1700657"/>
                    <a:pt x="2087118" y="2123821"/>
                    <a:pt x="1907286" y="2650490"/>
                  </a:cubicBezTo>
                  <a:cubicBezTo>
                    <a:pt x="1590548" y="3576193"/>
                    <a:pt x="1191641" y="4827905"/>
                    <a:pt x="3164586" y="5156073"/>
                  </a:cubicBezTo>
                  <a:lnTo>
                    <a:pt x="3164586" y="0"/>
                  </a:lnTo>
                  <a:close/>
                </a:path>
              </a:pathLst>
            </a:custGeom>
            <a:solidFill>
              <a:srgbClr val="47922C"/>
            </a:solidFill>
          </p:spPr>
          <p:txBody>
            <a:bodyPr/>
            <a:lstStyle/>
            <a:p>
              <a:endParaRPr lang="en-US"/>
            </a:p>
          </p:txBody>
        </p:sp>
      </p:grpSp>
      <p:grpSp>
        <p:nvGrpSpPr>
          <p:cNvPr id="4" name="Group 4"/>
          <p:cNvGrpSpPr/>
          <p:nvPr/>
        </p:nvGrpSpPr>
        <p:grpSpPr>
          <a:xfrm rot="9000033">
            <a:off x="3908098" y="273374"/>
            <a:ext cx="718606" cy="584702"/>
            <a:chOff x="0" y="0"/>
            <a:chExt cx="958141" cy="779603"/>
          </a:xfrm>
        </p:grpSpPr>
        <p:sp>
          <p:nvSpPr>
            <p:cNvPr id="5" name="Freeform 5"/>
            <p:cNvSpPr/>
            <p:nvPr/>
          </p:nvSpPr>
          <p:spPr>
            <a:xfrm>
              <a:off x="127" y="0"/>
              <a:ext cx="957961" cy="779526"/>
            </a:xfrm>
            <a:custGeom>
              <a:avLst/>
              <a:gdLst/>
              <a:ahLst/>
              <a:cxnLst/>
              <a:rect l="l" t="t" r="r" b="b"/>
              <a:pathLst>
                <a:path w="957961" h="779526">
                  <a:moveTo>
                    <a:pt x="696849" y="618490"/>
                  </a:moveTo>
                  <a:cubicBezTo>
                    <a:pt x="957961" y="311404"/>
                    <a:pt x="221615" y="0"/>
                    <a:pt x="59690" y="285242"/>
                  </a:cubicBezTo>
                  <a:cubicBezTo>
                    <a:pt x="0" y="391160"/>
                    <a:pt x="58420" y="631698"/>
                    <a:pt x="222758" y="715010"/>
                  </a:cubicBezTo>
                  <a:cubicBezTo>
                    <a:pt x="349758" y="779526"/>
                    <a:pt x="562229" y="719582"/>
                    <a:pt x="696976" y="618490"/>
                  </a:cubicBezTo>
                  <a:close/>
                </a:path>
              </a:pathLst>
            </a:custGeom>
            <a:solidFill>
              <a:srgbClr val="47922C"/>
            </a:solidFill>
          </p:spPr>
          <p:txBody>
            <a:bodyPr/>
            <a:lstStyle/>
            <a:p>
              <a:endParaRPr lang="en-US"/>
            </a:p>
          </p:txBody>
        </p:sp>
      </p:grpSp>
      <p:sp>
        <p:nvSpPr>
          <p:cNvPr id="6" name="Freeform 6"/>
          <p:cNvSpPr/>
          <p:nvPr/>
        </p:nvSpPr>
        <p:spPr>
          <a:xfrm>
            <a:off x="8451900" y="132876"/>
            <a:ext cx="5190902" cy="1249650"/>
          </a:xfrm>
          <a:custGeom>
            <a:avLst/>
            <a:gdLst/>
            <a:ahLst/>
            <a:cxnLst/>
            <a:rect l="l" t="t" r="r" b="b"/>
            <a:pathLst>
              <a:path w="5190902" h="1249650">
                <a:moveTo>
                  <a:pt x="0" y="0"/>
                </a:moveTo>
                <a:lnTo>
                  <a:pt x="5190902" y="0"/>
                </a:lnTo>
                <a:lnTo>
                  <a:pt x="5190902" y="1249650"/>
                </a:lnTo>
                <a:lnTo>
                  <a:pt x="0" y="1249650"/>
                </a:lnTo>
                <a:lnTo>
                  <a:pt x="0" y="0"/>
                </a:lnTo>
                <a:close/>
              </a:path>
            </a:pathLst>
          </a:custGeom>
          <a:blipFill>
            <a:blip r:embed="rId3"/>
            <a:stretch>
              <a:fillRect/>
            </a:stretch>
          </a:blipFill>
        </p:spPr>
        <p:txBody>
          <a:bodyPr/>
          <a:lstStyle/>
          <a:p>
            <a:endParaRPr lang="en-US"/>
          </a:p>
        </p:txBody>
      </p:sp>
      <p:sp>
        <p:nvSpPr>
          <p:cNvPr id="7" name="Freeform 7"/>
          <p:cNvSpPr/>
          <p:nvPr/>
        </p:nvSpPr>
        <p:spPr>
          <a:xfrm>
            <a:off x="4618150" y="7246782"/>
            <a:ext cx="13894800" cy="3855400"/>
          </a:xfrm>
          <a:custGeom>
            <a:avLst/>
            <a:gdLst/>
            <a:ahLst/>
            <a:cxnLst/>
            <a:rect l="l" t="t" r="r" b="b"/>
            <a:pathLst>
              <a:path w="13894800" h="3855400">
                <a:moveTo>
                  <a:pt x="0" y="0"/>
                </a:moveTo>
                <a:lnTo>
                  <a:pt x="13894800" y="0"/>
                </a:lnTo>
                <a:lnTo>
                  <a:pt x="13894800" y="3855400"/>
                </a:lnTo>
                <a:lnTo>
                  <a:pt x="0" y="3855400"/>
                </a:lnTo>
                <a:lnTo>
                  <a:pt x="0" y="0"/>
                </a:lnTo>
                <a:close/>
              </a:path>
            </a:pathLst>
          </a:custGeom>
          <a:blipFill>
            <a:blip r:embed="rId4"/>
            <a:stretch>
              <a:fillRect l="-11660" r="-11660"/>
            </a:stretch>
          </a:blipFill>
        </p:spPr>
        <p:txBody>
          <a:bodyPr/>
          <a:lstStyle/>
          <a:p>
            <a:endParaRPr lang="en-US"/>
          </a:p>
        </p:txBody>
      </p:sp>
      <p:sp>
        <p:nvSpPr>
          <p:cNvPr id="8" name="Freeform 8"/>
          <p:cNvSpPr/>
          <p:nvPr/>
        </p:nvSpPr>
        <p:spPr>
          <a:xfrm>
            <a:off x="12344400" y="1729775"/>
            <a:ext cx="5190902" cy="1249650"/>
          </a:xfrm>
          <a:custGeom>
            <a:avLst/>
            <a:gdLst/>
            <a:ahLst/>
            <a:cxnLst/>
            <a:rect l="l" t="t" r="r" b="b"/>
            <a:pathLst>
              <a:path w="5190902" h="1249650">
                <a:moveTo>
                  <a:pt x="0" y="0"/>
                </a:moveTo>
                <a:lnTo>
                  <a:pt x="5190902" y="0"/>
                </a:lnTo>
                <a:lnTo>
                  <a:pt x="5190902" y="1249650"/>
                </a:lnTo>
                <a:lnTo>
                  <a:pt x="0" y="1249650"/>
                </a:lnTo>
                <a:lnTo>
                  <a:pt x="0" y="0"/>
                </a:lnTo>
                <a:close/>
              </a:path>
            </a:pathLst>
          </a:custGeom>
          <a:blipFill>
            <a:blip r:embed="rId3"/>
            <a:stretch>
              <a:fillRect/>
            </a:stretch>
          </a:blipFill>
        </p:spPr>
        <p:txBody>
          <a:bodyPr/>
          <a:lstStyle/>
          <a:p>
            <a:endParaRPr lang="en-US"/>
          </a:p>
        </p:txBody>
      </p:sp>
      <p:sp>
        <p:nvSpPr>
          <p:cNvPr id="9" name="Freeform 9"/>
          <p:cNvSpPr/>
          <p:nvPr/>
        </p:nvSpPr>
        <p:spPr>
          <a:xfrm>
            <a:off x="5395100" y="5799292"/>
            <a:ext cx="13547002" cy="3048046"/>
          </a:xfrm>
          <a:custGeom>
            <a:avLst/>
            <a:gdLst/>
            <a:ahLst/>
            <a:cxnLst/>
            <a:rect l="l" t="t" r="r" b="b"/>
            <a:pathLst>
              <a:path w="13547002" h="3048046">
                <a:moveTo>
                  <a:pt x="0" y="0"/>
                </a:moveTo>
                <a:lnTo>
                  <a:pt x="13547002" y="0"/>
                </a:lnTo>
                <a:lnTo>
                  <a:pt x="13547002" y="3048046"/>
                </a:lnTo>
                <a:lnTo>
                  <a:pt x="0" y="3048046"/>
                </a:lnTo>
                <a:lnTo>
                  <a:pt x="0" y="0"/>
                </a:lnTo>
                <a:close/>
              </a:path>
            </a:pathLst>
          </a:custGeom>
          <a:blipFill>
            <a:blip r:embed="rId4"/>
            <a:stretch>
              <a:fillRect/>
            </a:stretch>
          </a:blipFill>
        </p:spPr>
        <p:txBody>
          <a:bodyPr/>
          <a:lstStyle/>
          <a:p>
            <a:endParaRPr lang="en-US"/>
          </a:p>
        </p:txBody>
      </p:sp>
      <p:sp>
        <p:nvSpPr>
          <p:cNvPr id="10" name="TextBox 10"/>
          <p:cNvSpPr txBox="1"/>
          <p:nvPr/>
        </p:nvSpPr>
        <p:spPr>
          <a:xfrm>
            <a:off x="1430200" y="2354600"/>
            <a:ext cx="4005028" cy="1847776"/>
          </a:xfrm>
          <a:prstGeom prst="rect">
            <a:avLst/>
          </a:prstGeom>
        </p:spPr>
        <p:txBody>
          <a:bodyPr lIns="0" tIns="0" rIns="0" bIns="0" rtlCol="0" anchor="t">
            <a:spAutoFit/>
          </a:bodyPr>
          <a:lstStyle/>
          <a:p>
            <a:pPr algn="l">
              <a:lnSpc>
                <a:spcPts val="14400"/>
              </a:lnSpc>
            </a:pPr>
            <a:r>
              <a:rPr lang="en-US" sz="12000">
                <a:solidFill>
                  <a:srgbClr val="00261E"/>
                </a:solidFill>
                <a:latin typeface="Bebas Neue"/>
                <a:ea typeface="Bebas Neue"/>
                <a:cs typeface="Bebas Neue"/>
                <a:sym typeface="Bebas Neue"/>
              </a:rPr>
              <a:t>nEXsOIL</a:t>
            </a:r>
          </a:p>
        </p:txBody>
      </p:sp>
      <p:grpSp>
        <p:nvGrpSpPr>
          <p:cNvPr id="11" name="Group 11"/>
          <p:cNvGrpSpPr/>
          <p:nvPr/>
        </p:nvGrpSpPr>
        <p:grpSpPr>
          <a:xfrm>
            <a:off x="1430200" y="6245826"/>
            <a:ext cx="7130400" cy="819000"/>
            <a:chOff x="0" y="0"/>
            <a:chExt cx="9507200" cy="1092000"/>
          </a:xfrm>
        </p:grpSpPr>
        <p:sp>
          <p:nvSpPr>
            <p:cNvPr id="12" name="Freeform 12"/>
            <p:cNvSpPr/>
            <p:nvPr/>
          </p:nvSpPr>
          <p:spPr>
            <a:xfrm>
              <a:off x="0" y="0"/>
              <a:ext cx="9507220" cy="1091946"/>
            </a:xfrm>
            <a:custGeom>
              <a:avLst/>
              <a:gdLst/>
              <a:ahLst/>
              <a:cxnLst/>
              <a:rect l="l" t="t" r="r" b="b"/>
              <a:pathLst>
                <a:path w="9507220" h="1091946">
                  <a:moveTo>
                    <a:pt x="0" y="0"/>
                  </a:moveTo>
                  <a:lnTo>
                    <a:pt x="9507220" y="0"/>
                  </a:lnTo>
                  <a:lnTo>
                    <a:pt x="9507220" y="1091946"/>
                  </a:lnTo>
                  <a:lnTo>
                    <a:pt x="0" y="1091946"/>
                  </a:lnTo>
                  <a:close/>
                </a:path>
              </a:pathLst>
            </a:custGeom>
            <a:solidFill>
              <a:srgbClr val="47922C"/>
            </a:solidFill>
          </p:spPr>
          <p:txBody>
            <a:bodyPr/>
            <a:lstStyle/>
            <a:p>
              <a:endParaRPr lang="en-US"/>
            </a:p>
          </p:txBody>
        </p:sp>
        <p:sp>
          <p:nvSpPr>
            <p:cNvPr id="13" name="TextBox 13"/>
            <p:cNvSpPr txBox="1"/>
            <p:nvPr/>
          </p:nvSpPr>
          <p:spPr>
            <a:xfrm>
              <a:off x="0" y="9525"/>
              <a:ext cx="9507200" cy="1082475"/>
            </a:xfrm>
            <a:prstGeom prst="rect">
              <a:avLst/>
            </a:prstGeom>
          </p:spPr>
          <p:txBody>
            <a:bodyPr lIns="50800" tIns="50800" rIns="50800" bIns="50800" rtlCol="0" anchor="ctr"/>
            <a:lstStyle/>
            <a:p>
              <a:pPr algn="l">
                <a:lnSpc>
                  <a:spcPts val="2879"/>
                </a:lnSpc>
              </a:pPr>
              <a:r>
                <a:rPr lang="en-US" sz="2400" dirty="0">
                  <a:solidFill>
                    <a:srgbClr val="FFFFFF"/>
                  </a:solidFill>
                  <a:latin typeface="Open Sans"/>
                  <a:ea typeface="Open Sans"/>
                  <a:cs typeface="Open Sans"/>
                  <a:sym typeface="Open Sans"/>
                </a:rPr>
                <a:t>Grow smarter with tech!</a:t>
              </a:r>
            </a:p>
          </p:txBody>
        </p:sp>
      </p:grpSp>
      <p:sp>
        <p:nvSpPr>
          <p:cNvPr id="14" name="Freeform 14"/>
          <p:cNvSpPr/>
          <p:nvPr/>
        </p:nvSpPr>
        <p:spPr>
          <a:xfrm>
            <a:off x="16236730" y="3601208"/>
            <a:ext cx="1970170" cy="2781352"/>
          </a:xfrm>
          <a:custGeom>
            <a:avLst/>
            <a:gdLst/>
            <a:ahLst/>
            <a:cxnLst/>
            <a:rect l="l" t="t" r="r" b="b"/>
            <a:pathLst>
              <a:path w="1970170" h="2781352">
                <a:moveTo>
                  <a:pt x="0" y="0"/>
                </a:moveTo>
                <a:lnTo>
                  <a:pt x="1970170" y="0"/>
                </a:lnTo>
                <a:lnTo>
                  <a:pt x="1970170" y="2781352"/>
                </a:lnTo>
                <a:lnTo>
                  <a:pt x="0" y="2781352"/>
                </a:lnTo>
                <a:lnTo>
                  <a:pt x="0" y="0"/>
                </a:lnTo>
                <a:close/>
              </a:path>
            </a:pathLst>
          </a:custGeom>
          <a:blipFill>
            <a:blip r:embed="rId5"/>
            <a:stretch>
              <a:fillRect t="-1" b="-1"/>
            </a:stretch>
          </a:blipFill>
        </p:spPr>
        <p:txBody>
          <a:bodyPr/>
          <a:lstStyle/>
          <a:p>
            <a:endParaRPr lang="en-US"/>
          </a:p>
        </p:txBody>
      </p:sp>
      <p:sp>
        <p:nvSpPr>
          <p:cNvPr id="15" name="Freeform 15"/>
          <p:cNvSpPr/>
          <p:nvPr/>
        </p:nvSpPr>
        <p:spPr>
          <a:xfrm>
            <a:off x="14340996" y="5026348"/>
            <a:ext cx="2773160" cy="1461056"/>
          </a:xfrm>
          <a:custGeom>
            <a:avLst/>
            <a:gdLst/>
            <a:ahLst/>
            <a:cxnLst/>
            <a:rect l="l" t="t" r="r" b="b"/>
            <a:pathLst>
              <a:path w="2773160" h="1461056">
                <a:moveTo>
                  <a:pt x="0" y="0"/>
                </a:moveTo>
                <a:lnTo>
                  <a:pt x="2773160" y="0"/>
                </a:lnTo>
                <a:lnTo>
                  <a:pt x="2773160" y="1461056"/>
                </a:lnTo>
                <a:lnTo>
                  <a:pt x="0" y="1461056"/>
                </a:lnTo>
                <a:lnTo>
                  <a:pt x="0" y="0"/>
                </a:lnTo>
                <a:close/>
              </a:path>
            </a:pathLst>
          </a:custGeom>
          <a:blipFill>
            <a:blip r:embed="rId6"/>
            <a:stretch>
              <a:fillRect/>
            </a:stretch>
          </a:blipFill>
        </p:spPr>
        <p:txBody>
          <a:bodyPr/>
          <a:lstStyle/>
          <a:p>
            <a:endParaRPr lang="en-US"/>
          </a:p>
        </p:txBody>
      </p:sp>
      <p:sp>
        <p:nvSpPr>
          <p:cNvPr id="16" name="Freeform 16"/>
          <p:cNvSpPr/>
          <p:nvPr/>
        </p:nvSpPr>
        <p:spPr>
          <a:xfrm>
            <a:off x="16781498" y="5908583"/>
            <a:ext cx="2433818" cy="725097"/>
          </a:xfrm>
          <a:custGeom>
            <a:avLst/>
            <a:gdLst/>
            <a:ahLst/>
            <a:cxnLst/>
            <a:rect l="l" t="t" r="r" b="b"/>
            <a:pathLst>
              <a:path w="2433818" h="725097">
                <a:moveTo>
                  <a:pt x="0" y="0"/>
                </a:moveTo>
                <a:lnTo>
                  <a:pt x="2433818" y="0"/>
                </a:lnTo>
                <a:lnTo>
                  <a:pt x="2433818" y="725098"/>
                </a:lnTo>
                <a:lnTo>
                  <a:pt x="0" y="725098"/>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8" name="Freeform 18"/>
          <p:cNvSpPr/>
          <p:nvPr/>
        </p:nvSpPr>
        <p:spPr>
          <a:xfrm>
            <a:off x="-171358" y="7505650"/>
            <a:ext cx="13547018" cy="3048050"/>
          </a:xfrm>
          <a:custGeom>
            <a:avLst/>
            <a:gdLst/>
            <a:ahLst/>
            <a:cxnLst/>
            <a:rect l="l" t="t" r="r" b="b"/>
            <a:pathLst>
              <a:path w="13547018" h="3048050">
                <a:moveTo>
                  <a:pt x="0" y="0"/>
                </a:moveTo>
                <a:lnTo>
                  <a:pt x="13547018" y="0"/>
                </a:lnTo>
                <a:lnTo>
                  <a:pt x="13547018" y="3048050"/>
                </a:lnTo>
                <a:lnTo>
                  <a:pt x="0" y="3048050"/>
                </a:lnTo>
                <a:lnTo>
                  <a:pt x="0" y="0"/>
                </a:lnTo>
                <a:close/>
              </a:path>
            </a:pathLst>
          </a:custGeom>
          <a:blipFill>
            <a:blip r:embed="rId9"/>
            <a:stretch>
              <a:fillRect/>
            </a:stretch>
          </a:blipFill>
        </p:spPr>
        <p:txBody>
          <a:bodyPr/>
          <a:lstStyle/>
          <a:p>
            <a:endParaRPr lang="en-US"/>
          </a:p>
        </p:txBody>
      </p:sp>
      <p:grpSp>
        <p:nvGrpSpPr>
          <p:cNvPr id="19" name="Group 19"/>
          <p:cNvGrpSpPr/>
          <p:nvPr/>
        </p:nvGrpSpPr>
        <p:grpSpPr>
          <a:xfrm rot="5400000">
            <a:off x="12510808" y="4509408"/>
            <a:ext cx="2781332" cy="8773854"/>
            <a:chOff x="0" y="0"/>
            <a:chExt cx="3708443" cy="11698472"/>
          </a:xfrm>
        </p:grpSpPr>
        <p:sp>
          <p:nvSpPr>
            <p:cNvPr id="20" name="Freeform 20"/>
            <p:cNvSpPr/>
            <p:nvPr/>
          </p:nvSpPr>
          <p:spPr>
            <a:xfrm>
              <a:off x="0" y="0"/>
              <a:ext cx="3708400" cy="11698224"/>
            </a:xfrm>
            <a:custGeom>
              <a:avLst/>
              <a:gdLst/>
              <a:ahLst/>
              <a:cxnLst/>
              <a:rect l="l" t="t" r="r" b="b"/>
              <a:pathLst>
                <a:path w="3708400" h="11698224">
                  <a:moveTo>
                    <a:pt x="151638" y="0"/>
                  </a:moveTo>
                  <a:lnTo>
                    <a:pt x="3708400" y="0"/>
                  </a:lnTo>
                  <a:lnTo>
                    <a:pt x="3708400" y="11698224"/>
                  </a:lnTo>
                  <a:cubicBezTo>
                    <a:pt x="2376297" y="10837164"/>
                    <a:pt x="2219960" y="9742170"/>
                    <a:pt x="2599690" y="7469886"/>
                  </a:cubicBezTo>
                  <a:cubicBezTo>
                    <a:pt x="3202940" y="3861689"/>
                    <a:pt x="1740789" y="4678172"/>
                    <a:pt x="930021" y="3662299"/>
                  </a:cubicBezTo>
                  <a:cubicBezTo>
                    <a:pt x="119507" y="2645791"/>
                    <a:pt x="0" y="1243965"/>
                    <a:pt x="151638" y="0"/>
                  </a:cubicBezTo>
                  <a:close/>
                </a:path>
              </a:pathLst>
            </a:custGeom>
            <a:solidFill>
              <a:srgbClr val="47922C"/>
            </a:solidFill>
          </p:spPr>
          <p:txBody>
            <a:bodyPr/>
            <a:lstStyle/>
            <a:p>
              <a:endParaRPr lang="en-US"/>
            </a:p>
          </p:txBody>
        </p:sp>
      </p:grpSp>
      <p:pic>
        <p:nvPicPr>
          <p:cNvPr id="21" name="Picture 20">
            <a:extLst>
              <a:ext uri="{FF2B5EF4-FFF2-40B4-BE49-F238E27FC236}">
                <a16:creationId xmlns:a16="http://schemas.microsoft.com/office/drawing/2014/main" id="{36875C47-DCEA-14B3-FCE3-2168C0B2D2BC}"/>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980335" y="3622383"/>
            <a:ext cx="4067175" cy="557212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15401644" y="4343402"/>
            <a:ext cx="3217130" cy="5386862"/>
          </a:xfrm>
          <a:custGeom>
            <a:avLst/>
            <a:gdLst/>
            <a:ahLst/>
            <a:cxnLst/>
            <a:rect l="l" t="t" r="r" b="b"/>
            <a:pathLst>
              <a:path w="3217130" h="5386862">
                <a:moveTo>
                  <a:pt x="3217130" y="0"/>
                </a:moveTo>
                <a:lnTo>
                  <a:pt x="0" y="0"/>
                </a:lnTo>
                <a:lnTo>
                  <a:pt x="0" y="5386862"/>
                </a:lnTo>
                <a:lnTo>
                  <a:pt x="3217130" y="5386862"/>
                </a:lnTo>
                <a:lnTo>
                  <a:pt x="3217130" y="0"/>
                </a:lnTo>
                <a:close/>
              </a:path>
            </a:pathLst>
          </a:custGeom>
          <a:blipFill>
            <a:blip r:embed="rId3"/>
            <a:stretch>
              <a:fillRect/>
            </a:stretch>
          </a:blipFill>
        </p:spPr>
        <p:txBody>
          <a:bodyPr/>
          <a:lstStyle/>
          <a:p>
            <a:endParaRPr lang="en-US"/>
          </a:p>
        </p:txBody>
      </p:sp>
      <p:grpSp>
        <p:nvGrpSpPr>
          <p:cNvPr id="3" name="Group 3"/>
          <p:cNvGrpSpPr/>
          <p:nvPr/>
        </p:nvGrpSpPr>
        <p:grpSpPr>
          <a:xfrm>
            <a:off x="15201900" y="-65250"/>
            <a:ext cx="3086092" cy="4239368"/>
            <a:chOff x="0" y="0"/>
            <a:chExt cx="4114789" cy="5652491"/>
          </a:xfrm>
        </p:grpSpPr>
        <p:sp>
          <p:nvSpPr>
            <p:cNvPr id="4" name="Freeform 4"/>
            <p:cNvSpPr/>
            <p:nvPr/>
          </p:nvSpPr>
          <p:spPr>
            <a:xfrm>
              <a:off x="127" y="127"/>
              <a:ext cx="4114546" cy="5652262"/>
            </a:xfrm>
            <a:custGeom>
              <a:avLst/>
              <a:gdLst/>
              <a:ahLst/>
              <a:cxnLst/>
              <a:rect l="l" t="t" r="r" b="b"/>
              <a:pathLst>
                <a:path w="4114546" h="5652262">
                  <a:moveTo>
                    <a:pt x="0" y="0"/>
                  </a:moveTo>
                  <a:cubicBezTo>
                    <a:pt x="52959" y="1200531"/>
                    <a:pt x="337820" y="2004441"/>
                    <a:pt x="1932940" y="1903984"/>
                  </a:cubicBezTo>
                  <a:cubicBezTo>
                    <a:pt x="2562860" y="1864360"/>
                    <a:pt x="2713609" y="2328164"/>
                    <a:pt x="2479802" y="2905506"/>
                  </a:cubicBezTo>
                  <a:cubicBezTo>
                    <a:pt x="2068068" y="3920363"/>
                    <a:pt x="1549273" y="5292471"/>
                    <a:pt x="4114546" y="5652262"/>
                  </a:cubicBezTo>
                  <a:lnTo>
                    <a:pt x="4114546" y="0"/>
                  </a:lnTo>
                  <a:close/>
                </a:path>
              </a:pathLst>
            </a:custGeom>
            <a:solidFill>
              <a:srgbClr val="47922C"/>
            </a:solidFill>
          </p:spPr>
          <p:txBody>
            <a:bodyPr/>
            <a:lstStyle/>
            <a:p>
              <a:endParaRPr lang="en-US"/>
            </a:p>
          </p:txBody>
        </p:sp>
      </p:grpSp>
      <p:sp>
        <p:nvSpPr>
          <p:cNvPr id="5" name="Freeform 5"/>
          <p:cNvSpPr/>
          <p:nvPr/>
        </p:nvSpPr>
        <p:spPr>
          <a:xfrm>
            <a:off x="-1468818" y="-65248"/>
            <a:ext cx="4910398" cy="1182092"/>
          </a:xfrm>
          <a:custGeom>
            <a:avLst/>
            <a:gdLst/>
            <a:ahLst/>
            <a:cxnLst/>
            <a:rect l="l" t="t" r="r" b="b"/>
            <a:pathLst>
              <a:path w="4910398" h="1182092">
                <a:moveTo>
                  <a:pt x="0" y="0"/>
                </a:moveTo>
                <a:lnTo>
                  <a:pt x="4910398" y="0"/>
                </a:lnTo>
                <a:lnTo>
                  <a:pt x="4910398" y="1182092"/>
                </a:lnTo>
                <a:lnTo>
                  <a:pt x="0" y="1182092"/>
                </a:lnTo>
                <a:lnTo>
                  <a:pt x="0" y="0"/>
                </a:lnTo>
                <a:close/>
              </a:path>
            </a:pathLst>
          </a:custGeom>
          <a:blipFill>
            <a:blip r:embed="rId4"/>
            <a:stretch>
              <a:fillRect t="-1" b="-1"/>
            </a:stretch>
          </a:blipFill>
        </p:spPr>
        <p:txBody>
          <a:bodyPr/>
          <a:lstStyle/>
          <a:p>
            <a:endParaRPr lang="en-US"/>
          </a:p>
        </p:txBody>
      </p:sp>
      <p:sp>
        <p:nvSpPr>
          <p:cNvPr id="6" name="Freeform 6"/>
          <p:cNvSpPr/>
          <p:nvPr/>
        </p:nvSpPr>
        <p:spPr>
          <a:xfrm>
            <a:off x="0" y="8962512"/>
            <a:ext cx="18288000" cy="2085976"/>
          </a:xfrm>
          <a:custGeom>
            <a:avLst/>
            <a:gdLst/>
            <a:ahLst/>
            <a:cxnLst/>
            <a:rect l="l" t="t" r="r" b="b"/>
            <a:pathLst>
              <a:path w="18288000" h="2085976">
                <a:moveTo>
                  <a:pt x="0" y="0"/>
                </a:moveTo>
                <a:lnTo>
                  <a:pt x="18288000" y="0"/>
                </a:lnTo>
                <a:lnTo>
                  <a:pt x="18288000" y="2085976"/>
                </a:lnTo>
                <a:lnTo>
                  <a:pt x="0" y="2085976"/>
                </a:lnTo>
                <a:lnTo>
                  <a:pt x="0" y="0"/>
                </a:lnTo>
                <a:close/>
              </a:path>
            </a:pathLst>
          </a:custGeom>
          <a:blipFill>
            <a:blip r:embed="rId5"/>
            <a:stretch>
              <a:fillRect/>
            </a:stretch>
          </a:blipFill>
        </p:spPr>
        <p:txBody>
          <a:bodyPr/>
          <a:lstStyle/>
          <a:p>
            <a:endParaRPr lang="en-US"/>
          </a:p>
        </p:txBody>
      </p:sp>
      <p:sp>
        <p:nvSpPr>
          <p:cNvPr id="8" name="TextBox 8"/>
          <p:cNvSpPr txBox="1"/>
          <p:nvPr/>
        </p:nvSpPr>
        <p:spPr>
          <a:xfrm>
            <a:off x="1521625" y="8020654"/>
            <a:ext cx="6615750" cy="730265"/>
          </a:xfrm>
          <a:prstGeom prst="rect">
            <a:avLst/>
          </a:prstGeom>
        </p:spPr>
        <p:txBody>
          <a:bodyPr lIns="0" tIns="0" rIns="0" bIns="0" rtlCol="0" anchor="t">
            <a:spAutoFit/>
          </a:bodyPr>
          <a:lstStyle/>
          <a:p>
            <a:pPr algn="l">
              <a:lnSpc>
                <a:spcPts val="2879"/>
              </a:lnSpc>
            </a:pPr>
            <a:r>
              <a:rPr lang="en-US" sz="2400" dirty="0">
                <a:solidFill>
                  <a:srgbClr val="00261E"/>
                </a:solidFill>
                <a:latin typeface="Open Sans"/>
                <a:ea typeface="Open Sans"/>
                <a:cs typeface="Open Sans"/>
                <a:sym typeface="Open Sans"/>
              </a:rPr>
              <a:t>Of total farmers don’t have knowledge of better farming practices like organic farming</a:t>
            </a:r>
          </a:p>
        </p:txBody>
      </p:sp>
      <p:sp>
        <p:nvSpPr>
          <p:cNvPr id="9" name="TextBox 9"/>
          <p:cNvSpPr txBox="1"/>
          <p:nvPr/>
        </p:nvSpPr>
        <p:spPr>
          <a:xfrm>
            <a:off x="1515551" y="3997183"/>
            <a:ext cx="6615750" cy="1846659"/>
          </a:xfrm>
          <a:prstGeom prst="rect">
            <a:avLst/>
          </a:prstGeom>
        </p:spPr>
        <p:txBody>
          <a:bodyPr lIns="0" tIns="0" rIns="0" bIns="0" rtlCol="0" anchor="t">
            <a:spAutoFit/>
          </a:bodyPr>
          <a:lstStyle/>
          <a:p>
            <a:pPr algn="l">
              <a:lnSpc>
                <a:spcPts val="14400"/>
              </a:lnSpc>
            </a:pPr>
            <a:r>
              <a:rPr lang="en-US" sz="12000" dirty="0">
                <a:solidFill>
                  <a:srgbClr val="00261E"/>
                </a:solidFill>
                <a:latin typeface="Bebas Neue"/>
                <a:ea typeface="Bebas Neue"/>
                <a:cs typeface="Bebas Neue"/>
                <a:sym typeface="Bebas Neue"/>
              </a:rPr>
              <a:t>85%</a:t>
            </a:r>
          </a:p>
        </p:txBody>
      </p:sp>
      <p:sp>
        <p:nvSpPr>
          <p:cNvPr id="10" name="TextBox 10"/>
          <p:cNvSpPr txBox="1"/>
          <p:nvPr/>
        </p:nvSpPr>
        <p:spPr>
          <a:xfrm>
            <a:off x="1521625" y="5454228"/>
            <a:ext cx="6615750" cy="358368"/>
          </a:xfrm>
          <a:prstGeom prst="rect">
            <a:avLst/>
          </a:prstGeom>
        </p:spPr>
        <p:txBody>
          <a:bodyPr lIns="0" tIns="0" rIns="0" bIns="0" rtlCol="0" anchor="t">
            <a:spAutoFit/>
          </a:bodyPr>
          <a:lstStyle/>
          <a:p>
            <a:pPr algn="l">
              <a:lnSpc>
                <a:spcPts val="2879"/>
              </a:lnSpc>
            </a:pPr>
            <a:r>
              <a:rPr lang="en-US" sz="2400" dirty="0">
                <a:solidFill>
                  <a:srgbClr val="00261E"/>
                </a:solidFill>
                <a:latin typeface="Open Sans"/>
                <a:ea typeface="Open Sans"/>
                <a:cs typeface="Open Sans"/>
                <a:sym typeface="Open Sans"/>
              </a:rPr>
              <a:t>Of them have smartphones.</a:t>
            </a:r>
          </a:p>
        </p:txBody>
      </p:sp>
      <p:sp>
        <p:nvSpPr>
          <p:cNvPr id="11" name="TextBox 11"/>
          <p:cNvSpPr txBox="1"/>
          <p:nvPr/>
        </p:nvSpPr>
        <p:spPr>
          <a:xfrm>
            <a:off x="1521625" y="1599569"/>
            <a:ext cx="6615750" cy="1846659"/>
          </a:xfrm>
          <a:prstGeom prst="rect">
            <a:avLst/>
          </a:prstGeom>
        </p:spPr>
        <p:txBody>
          <a:bodyPr lIns="0" tIns="0" rIns="0" bIns="0" rtlCol="0" anchor="t">
            <a:spAutoFit/>
          </a:bodyPr>
          <a:lstStyle/>
          <a:p>
            <a:pPr algn="l">
              <a:lnSpc>
                <a:spcPts val="14400"/>
              </a:lnSpc>
            </a:pPr>
            <a:r>
              <a:rPr lang="en-US" sz="12000" dirty="0">
                <a:solidFill>
                  <a:srgbClr val="00261E"/>
                </a:solidFill>
                <a:latin typeface="Bebas Neue"/>
                <a:ea typeface="Bebas Neue"/>
                <a:cs typeface="Bebas Neue"/>
                <a:sym typeface="Bebas Neue"/>
              </a:rPr>
              <a:t>Around 90m</a:t>
            </a:r>
          </a:p>
        </p:txBody>
      </p:sp>
      <p:sp>
        <p:nvSpPr>
          <p:cNvPr id="12" name="TextBox 12"/>
          <p:cNvSpPr txBox="1"/>
          <p:nvPr/>
        </p:nvSpPr>
        <p:spPr>
          <a:xfrm>
            <a:off x="1521625" y="2887800"/>
            <a:ext cx="6615750" cy="358368"/>
          </a:xfrm>
          <a:prstGeom prst="rect">
            <a:avLst/>
          </a:prstGeom>
        </p:spPr>
        <p:txBody>
          <a:bodyPr lIns="0" tIns="0" rIns="0" bIns="0" rtlCol="0" anchor="t">
            <a:spAutoFit/>
          </a:bodyPr>
          <a:lstStyle/>
          <a:p>
            <a:pPr algn="l">
              <a:lnSpc>
                <a:spcPts val="2879"/>
              </a:lnSpc>
            </a:pPr>
            <a:r>
              <a:rPr lang="en-US" sz="2400" dirty="0">
                <a:solidFill>
                  <a:srgbClr val="00261E"/>
                </a:solidFill>
                <a:latin typeface="Open Sans"/>
                <a:ea typeface="Open Sans"/>
                <a:cs typeface="Open Sans"/>
                <a:sym typeface="Open Sans"/>
              </a:rPr>
              <a:t>Farmer are in India</a:t>
            </a:r>
          </a:p>
        </p:txBody>
      </p:sp>
      <p:sp>
        <p:nvSpPr>
          <p:cNvPr id="13" name="Freeform 13"/>
          <p:cNvSpPr/>
          <p:nvPr/>
        </p:nvSpPr>
        <p:spPr>
          <a:xfrm>
            <a:off x="8711075" y="908075"/>
            <a:ext cx="8156250" cy="8156250"/>
          </a:xfrm>
          <a:custGeom>
            <a:avLst/>
            <a:gdLst/>
            <a:ahLst/>
            <a:cxnLst/>
            <a:rect l="l" t="t" r="r" b="b"/>
            <a:pathLst>
              <a:path w="8156250" h="8156250">
                <a:moveTo>
                  <a:pt x="0" y="0"/>
                </a:moveTo>
                <a:lnTo>
                  <a:pt x="8156250" y="0"/>
                </a:lnTo>
                <a:lnTo>
                  <a:pt x="8156250" y="8156250"/>
                </a:lnTo>
                <a:lnTo>
                  <a:pt x="0" y="8156250"/>
                </a:lnTo>
                <a:lnTo>
                  <a:pt x="0" y="0"/>
                </a:lnTo>
                <a:close/>
              </a:path>
            </a:pathLst>
          </a:custGeom>
          <a:blipFill>
            <a:blip r:embed="rId6"/>
            <a:stretch>
              <a:fillRect l="-12748" r="-37288"/>
            </a:stretch>
          </a:blipFill>
        </p:spPr>
        <p:txBody>
          <a:bodyPr/>
          <a:lstStyle/>
          <a:p>
            <a:endParaRPr lang="en-US"/>
          </a:p>
        </p:txBody>
      </p:sp>
      <p:sp>
        <p:nvSpPr>
          <p:cNvPr id="14" name="Freeform 14"/>
          <p:cNvSpPr/>
          <p:nvPr/>
        </p:nvSpPr>
        <p:spPr>
          <a:xfrm rot="-159592">
            <a:off x="7464502" y="4333650"/>
            <a:ext cx="4060202" cy="6798500"/>
          </a:xfrm>
          <a:custGeom>
            <a:avLst/>
            <a:gdLst/>
            <a:ahLst/>
            <a:cxnLst/>
            <a:rect l="l" t="t" r="r" b="b"/>
            <a:pathLst>
              <a:path w="4060202" h="6798500">
                <a:moveTo>
                  <a:pt x="0" y="0"/>
                </a:moveTo>
                <a:lnTo>
                  <a:pt x="4060202" y="0"/>
                </a:lnTo>
                <a:lnTo>
                  <a:pt x="4060202" y="6798500"/>
                </a:lnTo>
                <a:lnTo>
                  <a:pt x="0" y="6798500"/>
                </a:lnTo>
                <a:lnTo>
                  <a:pt x="0" y="0"/>
                </a:lnTo>
                <a:close/>
              </a:path>
            </a:pathLst>
          </a:custGeom>
          <a:blipFill>
            <a:blip r:embed="rId3"/>
            <a:stretch>
              <a:fillRect/>
            </a:stretch>
          </a:blipFill>
        </p:spPr>
        <p:txBody>
          <a:bodyPr/>
          <a:lstStyle/>
          <a:p>
            <a:endParaRPr lang="en-US"/>
          </a:p>
        </p:txBody>
      </p:sp>
      <p:sp>
        <p:nvSpPr>
          <p:cNvPr id="15" name="Freeform 15"/>
          <p:cNvSpPr/>
          <p:nvPr/>
        </p:nvSpPr>
        <p:spPr>
          <a:xfrm flipH="1">
            <a:off x="14006150" y="5916018"/>
            <a:ext cx="3217130" cy="5386862"/>
          </a:xfrm>
          <a:custGeom>
            <a:avLst/>
            <a:gdLst/>
            <a:ahLst/>
            <a:cxnLst/>
            <a:rect l="l" t="t" r="r" b="b"/>
            <a:pathLst>
              <a:path w="3217130" h="5386862">
                <a:moveTo>
                  <a:pt x="3217130" y="0"/>
                </a:moveTo>
                <a:lnTo>
                  <a:pt x="0" y="0"/>
                </a:lnTo>
                <a:lnTo>
                  <a:pt x="0" y="5386862"/>
                </a:lnTo>
                <a:lnTo>
                  <a:pt x="3217130" y="5386862"/>
                </a:lnTo>
                <a:lnTo>
                  <a:pt x="3217130" y="0"/>
                </a:lnTo>
                <a:close/>
              </a:path>
            </a:pathLst>
          </a:custGeom>
          <a:blipFill>
            <a:blip r:embed="rId3"/>
            <a:stretch>
              <a:fillRect/>
            </a:stretch>
          </a:blipFill>
        </p:spPr>
        <p:txBody>
          <a:bodyPr/>
          <a:lstStyle/>
          <a:p>
            <a:endParaRPr lang="en-US"/>
          </a:p>
        </p:txBody>
      </p:sp>
      <p:grpSp>
        <p:nvGrpSpPr>
          <p:cNvPr id="16" name="Group 16"/>
          <p:cNvGrpSpPr/>
          <p:nvPr/>
        </p:nvGrpSpPr>
        <p:grpSpPr>
          <a:xfrm>
            <a:off x="15794946" y="1479618"/>
            <a:ext cx="1038356" cy="844802"/>
            <a:chOff x="0" y="0"/>
            <a:chExt cx="1384475" cy="1126403"/>
          </a:xfrm>
        </p:grpSpPr>
        <p:sp>
          <p:nvSpPr>
            <p:cNvPr id="17" name="Freeform 17"/>
            <p:cNvSpPr/>
            <p:nvPr/>
          </p:nvSpPr>
          <p:spPr>
            <a:xfrm>
              <a:off x="127" y="0"/>
              <a:ext cx="1384300" cy="1126236"/>
            </a:xfrm>
            <a:custGeom>
              <a:avLst/>
              <a:gdLst/>
              <a:ahLst/>
              <a:cxnLst/>
              <a:rect l="l" t="t" r="r" b="b"/>
              <a:pathLst>
                <a:path w="1384300" h="1126236">
                  <a:moveTo>
                    <a:pt x="1007110" y="893572"/>
                  </a:moveTo>
                  <a:cubicBezTo>
                    <a:pt x="1384300" y="449961"/>
                    <a:pt x="320167" y="0"/>
                    <a:pt x="86360" y="412115"/>
                  </a:cubicBezTo>
                  <a:cubicBezTo>
                    <a:pt x="0" y="565150"/>
                    <a:pt x="84455" y="912749"/>
                    <a:pt x="321818" y="1033145"/>
                  </a:cubicBezTo>
                  <a:cubicBezTo>
                    <a:pt x="505206" y="1126236"/>
                    <a:pt x="812419" y="1039749"/>
                    <a:pt x="1006983" y="893572"/>
                  </a:cubicBezTo>
                  <a:close/>
                </a:path>
              </a:pathLst>
            </a:custGeom>
            <a:solidFill>
              <a:srgbClr val="47922C"/>
            </a:solidFill>
          </p:spPr>
          <p:txBody>
            <a:bodyPr/>
            <a:lstStyle/>
            <a:p>
              <a:endParaRPr lang="en-US"/>
            </a:p>
          </p:txBody>
        </p:sp>
      </p:grpSp>
      <p:sp>
        <p:nvSpPr>
          <p:cNvPr id="18" name="TextBox 9">
            <a:extLst>
              <a:ext uri="{FF2B5EF4-FFF2-40B4-BE49-F238E27FC236}">
                <a16:creationId xmlns:a16="http://schemas.microsoft.com/office/drawing/2014/main" id="{08CC5C1C-D01F-B737-D4C3-08BC2677E744}"/>
              </a:ext>
            </a:extLst>
          </p:cNvPr>
          <p:cNvSpPr txBox="1"/>
          <p:nvPr/>
        </p:nvSpPr>
        <p:spPr>
          <a:xfrm>
            <a:off x="1515551" y="6457670"/>
            <a:ext cx="6615750" cy="1846659"/>
          </a:xfrm>
          <a:prstGeom prst="rect">
            <a:avLst/>
          </a:prstGeom>
        </p:spPr>
        <p:txBody>
          <a:bodyPr lIns="0" tIns="0" rIns="0" bIns="0" rtlCol="0" anchor="t">
            <a:spAutoFit/>
          </a:bodyPr>
          <a:lstStyle/>
          <a:p>
            <a:pPr algn="l">
              <a:lnSpc>
                <a:spcPts val="14400"/>
              </a:lnSpc>
            </a:pPr>
            <a:r>
              <a:rPr lang="en-US" sz="12000" dirty="0">
                <a:solidFill>
                  <a:srgbClr val="00261E"/>
                </a:solidFill>
                <a:latin typeface="Bebas Neue"/>
                <a:ea typeface="Bebas Neue"/>
                <a:cs typeface="Bebas Neue"/>
                <a:sym typeface="Bebas Neue"/>
              </a:rPr>
              <a:t>86%</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905244" y="9051042"/>
            <a:ext cx="13547002" cy="3048046"/>
          </a:xfrm>
          <a:custGeom>
            <a:avLst/>
            <a:gdLst/>
            <a:ahLst/>
            <a:cxnLst/>
            <a:rect l="l" t="t" r="r" b="b"/>
            <a:pathLst>
              <a:path w="13547002" h="3048046">
                <a:moveTo>
                  <a:pt x="0" y="0"/>
                </a:moveTo>
                <a:lnTo>
                  <a:pt x="13547002" y="0"/>
                </a:lnTo>
                <a:lnTo>
                  <a:pt x="13547002" y="3048046"/>
                </a:lnTo>
                <a:lnTo>
                  <a:pt x="0" y="3048046"/>
                </a:lnTo>
                <a:lnTo>
                  <a:pt x="0" y="0"/>
                </a:lnTo>
                <a:close/>
              </a:path>
            </a:pathLst>
          </a:custGeom>
          <a:blipFill>
            <a:blip r:embed="rId3"/>
            <a:stretch>
              <a:fillRect/>
            </a:stretch>
          </a:blipFill>
        </p:spPr>
        <p:txBody>
          <a:bodyPr/>
          <a:lstStyle/>
          <a:p>
            <a:endParaRPr lang="en-US"/>
          </a:p>
        </p:txBody>
      </p:sp>
      <p:sp>
        <p:nvSpPr>
          <p:cNvPr id="3" name="Freeform 3"/>
          <p:cNvSpPr/>
          <p:nvPr/>
        </p:nvSpPr>
        <p:spPr>
          <a:xfrm>
            <a:off x="-171358" y="9210100"/>
            <a:ext cx="13547018" cy="3048050"/>
          </a:xfrm>
          <a:custGeom>
            <a:avLst/>
            <a:gdLst/>
            <a:ahLst/>
            <a:cxnLst/>
            <a:rect l="l" t="t" r="r" b="b"/>
            <a:pathLst>
              <a:path w="13547018" h="3048050">
                <a:moveTo>
                  <a:pt x="0" y="0"/>
                </a:moveTo>
                <a:lnTo>
                  <a:pt x="13547018" y="0"/>
                </a:lnTo>
                <a:lnTo>
                  <a:pt x="13547018" y="3048050"/>
                </a:lnTo>
                <a:lnTo>
                  <a:pt x="0" y="3048050"/>
                </a:lnTo>
                <a:lnTo>
                  <a:pt x="0" y="0"/>
                </a:lnTo>
                <a:close/>
              </a:path>
            </a:pathLst>
          </a:custGeom>
          <a:blipFill>
            <a:blip r:embed="rId4"/>
            <a:stretch>
              <a:fillRect/>
            </a:stretch>
          </a:blipFill>
        </p:spPr>
        <p:txBody>
          <a:bodyPr/>
          <a:lstStyle/>
          <a:p>
            <a:endParaRPr lang="en-US"/>
          </a:p>
        </p:txBody>
      </p:sp>
      <p:sp>
        <p:nvSpPr>
          <p:cNvPr id="4" name="Freeform 4"/>
          <p:cNvSpPr/>
          <p:nvPr/>
        </p:nvSpPr>
        <p:spPr>
          <a:xfrm>
            <a:off x="15456981" y="-168727"/>
            <a:ext cx="3897810" cy="4302048"/>
          </a:xfrm>
          <a:custGeom>
            <a:avLst/>
            <a:gdLst/>
            <a:ahLst/>
            <a:cxnLst/>
            <a:rect l="l" t="t" r="r" b="b"/>
            <a:pathLst>
              <a:path w="3897810" h="4302048">
                <a:moveTo>
                  <a:pt x="0" y="0"/>
                </a:moveTo>
                <a:lnTo>
                  <a:pt x="3897810" y="0"/>
                </a:lnTo>
                <a:lnTo>
                  <a:pt x="3897810" y="4302048"/>
                </a:lnTo>
                <a:lnTo>
                  <a:pt x="0" y="430204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5" name="Group 5"/>
          <p:cNvGrpSpPr/>
          <p:nvPr/>
        </p:nvGrpSpPr>
        <p:grpSpPr>
          <a:xfrm rot="-5400000">
            <a:off x="281390" y="6546730"/>
            <a:ext cx="2996732" cy="5029112"/>
            <a:chOff x="0" y="0"/>
            <a:chExt cx="3995643" cy="6705483"/>
          </a:xfrm>
        </p:grpSpPr>
        <p:sp>
          <p:nvSpPr>
            <p:cNvPr id="6" name="Freeform 6"/>
            <p:cNvSpPr/>
            <p:nvPr/>
          </p:nvSpPr>
          <p:spPr>
            <a:xfrm>
              <a:off x="0" y="0"/>
              <a:ext cx="3995674" cy="6705346"/>
            </a:xfrm>
            <a:custGeom>
              <a:avLst/>
              <a:gdLst/>
              <a:ahLst/>
              <a:cxnLst/>
              <a:rect l="l" t="t" r="r" b="b"/>
              <a:pathLst>
                <a:path w="3995674" h="6705346">
                  <a:moveTo>
                    <a:pt x="3832352" y="0"/>
                  </a:moveTo>
                  <a:lnTo>
                    <a:pt x="0" y="0"/>
                  </a:lnTo>
                  <a:lnTo>
                    <a:pt x="0" y="6705346"/>
                  </a:lnTo>
                  <a:cubicBezTo>
                    <a:pt x="1435227" y="6211824"/>
                    <a:pt x="1603756" y="5584190"/>
                    <a:pt x="1194562" y="4281678"/>
                  </a:cubicBezTo>
                  <a:cubicBezTo>
                    <a:pt x="544576" y="2213483"/>
                    <a:pt x="2120011" y="2681478"/>
                    <a:pt x="2993517" y="2099183"/>
                  </a:cubicBezTo>
                  <a:cubicBezTo>
                    <a:pt x="3866896" y="1516507"/>
                    <a:pt x="3995674" y="713105"/>
                    <a:pt x="3832352" y="0"/>
                  </a:cubicBezTo>
                  <a:close/>
                </a:path>
              </a:pathLst>
            </a:custGeom>
            <a:solidFill>
              <a:srgbClr val="47922C"/>
            </a:solidFill>
          </p:spPr>
          <p:txBody>
            <a:bodyPr/>
            <a:lstStyle/>
            <a:p>
              <a:endParaRPr lang="en-US"/>
            </a:p>
          </p:txBody>
        </p:sp>
      </p:grpSp>
      <p:sp>
        <p:nvSpPr>
          <p:cNvPr id="7" name="Freeform 7"/>
          <p:cNvSpPr/>
          <p:nvPr/>
        </p:nvSpPr>
        <p:spPr>
          <a:xfrm>
            <a:off x="11937582" y="153602"/>
            <a:ext cx="4910398" cy="1182092"/>
          </a:xfrm>
          <a:custGeom>
            <a:avLst/>
            <a:gdLst/>
            <a:ahLst/>
            <a:cxnLst/>
            <a:rect l="l" t="t" r="r" b="b"/>
            <a:pathLst>
              <a:path w="4910398" h="1182092">
                <a:moveTo>
                  <a:pt x="0" y="0"/>
                </a:moveTo>
                <a:lnTo>
                  <a:pt x="4910398" y="0"/>
                </a:lnTo>
                <a:lnTo>
                  <a:pt x="4910398" y="1182092"/>
                </a:lnTo>
                <a:lnTo>
                  <a:pt x="0" y="1182092"/>
                </a:lnTo>
                <a:lnTo>
                  <a:pt x="0" y="0"/>
                </a:lnTo>
                <a:close/>
              </a:path>
            </a:pathLst>
          </a:custGeom>
          <a:blipFill>
            <a:blip r:embed="rId7"/>
            <a:stretch>
              <a:fillRect t="-1" b="-1"/>
            </a:stretch>
          </a:blipFill>
        </p:spPr>
        <p:txBody>
          <a:bodyPr/>
          <a:lstStyle/>
          <a:p>
            <a:endParaRPr lang="en-US"/>
          </a:p>
        </p:txBody>
      </p:sp>
      <p:sp>
        <p:nvSpPr>
          <p:cNvPr id="8" name="TextBox 8"/>
          <p:cNvSpPr txBox="1"/>
          <p:nvPr/>
        </p:nvSpPr>
        <p:spPr>
          <a:xfrm>
            <a:off x="1531425" y="1151900"/>
            <a:ext cx="15225150" cy="1077218"/>
          </a:xfrm>
          <a:prstGeom prst="rect">
            <a:avLst/>
          </a:prstGeom>
        </p:spPr>
        <p:txBody>
          <a:bodyPr lIns="0" tIns="0" rIns="0" bIns="0" rtlCol="0" anchor="t">
            <a:spAutoFit/>
          </a:bodyPr>
          <a:lstStyle/>
          <a:p>
            <a:pPr algn="l">
              <a:lnSpc>
                <a:spcPts val="8400"/>
              </a:lnSpc>
            </a:pPr>
            <a:r>
              <a:rPr lang="en-US" sz="7000" dirty="0">
                <a:solidFill>
                  <a:srgbClr val="00261E"/>
                </a:solidFill>
                <a:latin typeface="Bebas Neue"/>
                <a:ea typeface="Bebas Neue"/>
                <a:cs typeface="Bebas Neue"/>
                <a:sym typeface="Bebas Neue"/>
              </a:rPr>
              <a:t>TEAM MEMBERS</a:t>
            </a:r>
          </a:p>
        </p:txBody>
      </p:sp>
      <p:sp>
        <p:nvSpPr>
          <p:cNvPr id="15" name="TextBox 15"/>
          <p:cNvSpPr txBox="1"/>
          <p:nvPr/>
        </p:nvSpPr>
        <p:spPr>
          <a:xfrm>
            <a:off x="1779704" y="3091491"/>
            <a:ext cx="4056750" cy="784830"/>
          </a:xfrm>
          <a:prstGeom prst="rect">
            <a:avLst/>
          </a:prstGeom>
        </p:spPr>
        <p:txBody>
          <a:bodyPr lIns="0" tIns="0" rIns="0" bIns="0" rtlCol="0" anchor="t">
            <a:spAutoFit/>
          </a:bodyPr>
          <a:lstStyle/>
          <a:p>
            <a:pPr>
              <a:lnSpc>
                <a:spcPts val="5999"/>
              </a:lnSpc>
            </a:pPr>
            <a:r>
              <a:rPr lang="en-US" sz="5400" dirty="0"/>
              <a:t>Mohit Pujari</a:t>
            </a:r>
            <a:endParaRPr lang="en-US" sz="4999" dirty="0">
              <a:solidFill>
                <a:srgbClr val="00261E"/>
              </a:solidFill>
              <a:latin typeface="Bebas Neue"/>
              <a:ea typeface="Bebas Neue"/>
              <a:cs typeface="Bebas Neue"/>
              <a:sym typeface="Bebas Neue"/>
            </a:endParaRPr>
          </a:p>
        </p:txBody>
      </p:sp>
      <p:sp>
        <p:nvSpPr>
          <p:cNvPr id="16" name="TextBox 16"/>
          <p:cNvSpPr txBox="1"/>
          <p:nvPr/>
        </p:nvSpPr>
        <p:spPr>
          <a:xfrm>
            <a:off x="7115625" y="4751085"/>
            <a:ext cx="4056750" cy="784830"/>
          </a:xfrm>
          <a:prstGeom prst="rect">
            <a:avLst/>
          </a:prstGeom>
        </p:spPr>
        <p:txBody>
          <a:bodyPr lIns="0" tIns="0" rIns="0" bIns="0" rtlCol="0" anchor="t">
            <a:spAutoFit/>
          </a:bodyPr>
          <a:lstStyle/>
          <a:p>
            <a:pPr>
              <a:lnSpc>
                <a:spcPts val="5999"/>
              </a:lnSpc>
            </a:pPr>
            <a:r>
              <a:rPr lang="en-US" sz="5400" dirty="0"/>
              <a:t>Shlok Mhatre </a:t>
            </a:r>
            <a:endParaRPr lang="en-US" sz="4999" dirty="0">
              <a:solidFill>
                <a:srgbClr val="00261E"/>
              </a:solidFill>
              <a:latin typeface="Bebas Neue"/>
              <a:ea typeface="Bebas Neue"/>
              <a:cs typeface="Bebas Neue"/>
              <a:sym typeface="Bebas Neue"/>
            </a:endParaRPr>
          </a:p>
        </p:txBody>
      </p:sp>
      <p:sp>
        <p:nvSpPr>
          <p:cNvPr id="17" name="TextBox 17"/>
          <p:cNvSpPr txBox="1"/>
          <p:nvPr/>
        </p:nvSpPr>
        <p:spPr>
          <a:xfrm>
            <a:off x="11937582" y="2982897"/>
            <a:ext cx="4047750" cy="784830"/>
          </a:xfrm>
          <a:prstGeom prst="rect">
            <a:avLst/>
          </a:prstGeom>
        </p:spPr>
        <p:txBody>
          <a:bodyPr lIns="0" tIns="0" rIns="0" bIns="0" rtlCol="0" anchor="t">
            <a:spAutoFit/>
          </a:bodyPr>
          <a:lstStyle/>
          <a:p>
            <a:pPr>
              <a:lnSpc>
                <a:spcPts val="5999"/>
              </a:lnSpc>
            </a:pPr>
            <a:r>
              <a:rPr lang="en-US" sz="5400" dirty="0"/>
              <a:t>Madhav Dass</a:t>
            </a:r>
            <a:endParaRPr lang="en-US" sz="4999" dirty="0">
              <a:solidFill>
                <a:srgbClr val="00261E"/>
              </a:solidFill>
              <a:latin typeface="Bebas Neue"/>
              <a:ea typeface="Bebas Neue"/>
              <a:cs typeface="Bebas Neue"/>
              <a:sym typeface="Bebas Neue"/>
            </a:endParaRPr>
          </a:p>
        </p:txBody>
      </p:sp>
      <p:sp>
        <p:nvSpPr>
          <p:cNvPr id="18" name="TextBox 18"/>
          <p:cNvSpPr txBox="1"/>
          <p:nvPr/>
        </p:nvSpPr>
        <p:spPr>
          <a:xfrm>
            <a:off x="1779704" y="7283009"/>
            <a:ext cx="4879175" cy="784830"/>
          </a:xfrm>
          <a:prstGeom prst="rect">
            <a:avLst/>
          </a:prstGeom>
        </p:spPr>
        <p:txBody>
          <a:bodyPr wrap="square" lIns="0" tIns="0" rIns="0" bIns="0" rtlCol="0" anchor="t">
            <a:spAutoFit/>
          </a:bodyPr>
          <a:lstStyle/>
          <a:p>
            <a:pPr>
              <a:lnSpc>
                <a:spcPts val="5999"/>
              </a:lnSpc>
            </a:pPr>
            <a:r>
              <a:rPr lang="en-US" sz="5400" dirty="0"/>
              <a:t>Janhavi Junghare</a:t>
            </a:r>
            <a:endParaRPr lang="en-US" sz="4999" dirty="0">
              <a:solidFill>
                <a:srgbClr val="00261E"/>
              </a:solidFill>
              <a:latin typeface="Bebas Neue"/>
              <a:ea typeface="Bebas Neue"/>
              <a:cs typeface="Bebas Neue"/>
              <a:sym typeface="Bebas Neue"/>
            </a:endParaRPr>
          </a:p>
        </p:txBody>
      </p:sp>
      <p:sp>
        <p:nvSpPr>
          <p:cNvPr id="19" name="TextBox 19"/>
          <p:cNvSpPr txBox="1"/>
          <p:nvPr/>
        </p:nvSpPr>
        <p:spPr>
          <a:xfrm>
            <a:off x="11937582" y="7229639"/>
            <a:ext cx="4056750" cy="784830"/>
          </a:xfrm>
          <a:prstGeom prst="rect">
            <a:avLst/>
          </a:prstGeom>
        </p:spPr>
        <p:txBody>
          <a:bodyPr lIns="0" tIns="0" rIns="0" bIns="0" rtlCol="0" anchor="t">
            <a:spAutoFit/>
          </a:bodyPr>
          <a:lstStyle/>
          <a:p>
            <a:pPr>
              <a:lnSpc>
                <a:spcPts val="5999"/>
              </a:lnSpc>
            </a:pPr>
            <a:r>
              <a:rPr lang="en-US" sz="5400" dirty="0"/>
              <a:t>Zeba Ansari</a:t>
            </a:r>
            <a:endParaRPr lang="en-US" sz="4999" dirty="0">
              <a:solidFill>
                <a:srgbClr val="00261E"/>
              </a:solidFill>
              <a:latin typeface="Bebas Neue"/>
              <a:ea typeface="Bebas Neue"/>
              <a:cs typeface="Bebas Neue"/>
              <a:sym typeface="Bebas Neue"/>
            </a:endParaRPr>
          </a:p>
        </p:txBody>
      </p:sp>
      <p:sp>
        <p:nvSpPr>
          <p:cNvPr id="21" name="Freeform 21"/>
          <p:cNvSpPr/>
          <p:nvPr/>
        </p:nvSpPr>
        <p:spPr>
          <a:xfrm>
            <a:off x="5514382" y="817602"/>
            <a:ext cx="4910398" cy="1182092"/>
          </a:xfrm>
          <a:custGeom>
            <a:avLst/>
            <a:gdLst/>
            <a:ahLst/>
            <a:cxnLst/>
            <a:rect l="l" t="t" r="r" b="b"/>
            <a:pathLst>
              <a:path w="4910398" h="1182092">
                <a:moveTo>
                  <a:pt x="0" y="0"/>
                </a:moveTo>
                <a:lnTo>
                  <a:pt x="4910398" y="0"/>
                </a:lnTo>
                <a:lnTo>
                  <a:pt x="4910398" y="1182092"/>
                </a:lnTo>
                <a:lnTo>
                  <a:pt x="0" y="1182092"/>
                </a:lnTo>
                <a:lnTo>
                  <a:pt x="0" y="0"/>
                </a:lnTo>
                <a:close/>
              </a:path>
            </a:pathLst>
          </a:custGeom>
          <a:blipFill>
            <a:blip r:embed="rId7"/>
            <a:stretch>
              <a:fillRect t="-1" b="-1"/>
            </a:stretch>
          </a:blipFill>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80A3C95E-D27B-4F1C-5BCC-B4B1A54A12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301" y="170932"/>
            <a:ext cx="9753600" cy="9753600"/>
          </a:xfrm>
          <a:prstGeom prst="rect">
            <a:avLst/>
          </a:prstGeom>
        </p:spPr>
      </p:pic>
      <p:sp>
        <p:nvSpPr>
          <p:cNvPr id="2" name="Freeform 2"/>
          <p:cNvSpPr/>
          <p:nvPr/>
        </p:nvSpPr>
        <p:spPr>
          <a:xfrm flipH="1">
            <a:off x="0" y="8491512"/>
            <a:ext cx="18288000" cy="2085976"/>
          </a:xfrm>
          <a:custGeom>
            <a:avLst/>
            <a:gdLst/>
            <a:ahLst/>
            <a:cxnLst/>
            <a:rect l="l" t="t" r="r" b="b"/>
            <a:pathLst>
              <a:path w="18288000" h="2085976">
                <a:moveTo>
                  <a:pt x="18288000" y="0"/>
                </a:moveTo>
                <a:lnTo>
                  <a:pt x="0" y="0"/>
                </a:lnTo>
                <a:lnTo>
                  <a:pt x="0" y="2085976"/>
                </a:lnTo>
                <a:lnTo>
                  <a:pt x="18288000" y="2085976"/>
                </a:lnTo>
                <a:lnTo>
                  <a:pt x="18288000" y="0"/>
                </a:lnTo>
                <a:close/>
              </a:path>
            </a:pathLst>
          </a:custGeom>
          <a:blipFill>
            <a:blip r:embed="rId4"/>
            <a:stretch>
              <a:fillRect/>
            </a:stretch>
          </a:blipFill>
        </p:spPr>
        <p:txBody>
          <a:bodyPr/>
          <a:lstStyle/>
          <a:p>
            <a:endParaRPr lang="en-US"/>
          </a:p>
        </p:txBody>
      </p:sp>
      <p:sp>
        <p:nvSpPr>
          <p:cNvPr id="3" name="Freeform 3"/>
          <p:cNvSpPr/>
          <p:nvPr/>
        </p:nvSpPr>
        <p:spPr>
          <a:xfrm>
            <a:off x="15456981" y="6312055"/>
            <a:ext cx="3897810" cy="4302048"/>
          </a:xfrm>
          <a:custGeom>
            <a:avLst/>
            <a:gdLst/>
            <a:ahLst/>
            <a:cxnLst/>
            <a:rect l="l" t="t" r="r" b="b"/>
            <a:pathLst>
              <a:path w="3897810" h="4302048">
                <a:moveTo>
                  <a:pt x="0" y="0"/>
                </a:moveTo>
                <a:lnTo>
                  <a:pt x="3897810" y="0"/>
                </a:lnTo>
                <a:lnTo>
                  <a:pt x="3897810" y="4302048"/>
                </a:lnTo>
                <a:lnTo>
                  <a:pt x="0" y="430204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4" name="Group 4"/>
          <p:cNvGrpSpPr/>
          <p:nvPr/>
        </p:nvGrpSpPr>
        <p:grpSpPr>
          <a:xfrm rot="-5400000">
            <a:off x="1016190" y="-1020390"/>
            <a:ext cx="2996732" cy="5029112"/>
            <a:chOff x="0" y="0"/>
            <a:chExt cx="3995643" cy="6705483"/>
          </a:xfrm>
        </p:grpSpPr>
        <p:sp>
          <p:nvSpPr>
            <p:cNvPr id="5" name="Freeform 5"/>
            <p:cNvSpPr/>
            <p:nvPr/>
          </p:nvSpPr>
          <p:spPr>
            <a:xfrm>
              <a:off x="0" y="0"/>
              <a:ext cx="3995674" cy="6705346"/>
            </a:xfrm>
            <a:custGeom>
              <a:avLst/>
              <a:gdLst/>
              <a:ahLst/>
              <a:cxnLst/>
              <a:rect l="l" t="t" r="r" b="b"/>
              <a:pathLst>
                <a:path w="3995674" h="6705346">
                  <a:moveTo>
                    <a:pt x="163322" y="0"/>
                  </a:moveTo>
                  <a:lnTo>
                    <a:pt x="3995674" y="0"/>
                  </a:lnTo>
                  <a:lnTo>
                    <a:pt x="3995674" y="6705346"/>
                  </a:lnTo>
                  <a:cubicBezTo>
                    <a:pt x="2560447" y="6211824"/>
                    <a:pt x="2391918" y="5584190"/>
                    <a:pt x="2801112" y="4281678"/>
                  </a:cubicBezTo>
                  <a:cubicBezTo>
                    <a:pt x="3451098" y="2213483"/>
                    <a:pt x="1875663" y="2681478"/>
                    <a:pt x="1002157" y="2099183"/>
                  </a:cubicBezTo>
                  <a:cubicBezTo>
                    <a:pt x="128778" y="1516507"/>
                    <a:pt x="0" y="713105"/>
                    <a:pt x="163322" y="0"/>
                  </a:cubicBezTo>
                  <a:close/>
                </a:path>
              </a:pathLst>
            </a:custGeom>
            <a:solidFill>
              <a:srgbClr val="47922C"/>
            </a:solidFill>
          </p:spPr>
          <p:txBody>
            <a:bodyPr/>
            <a:lstStyle/>
            <a:p>
              <a:endParaRPr lang="en-US"/>
            </a:p>
          </p:txBody>
        </p:sp>
      </p:grpSp>
      <p:sp>
        <p:nvSpPr>
          <p:cNvPr id="6" name="Freeform 6"/>
          <p:cNvSpPr/>
          <p:nvPr/>
        </p:nvSpPr>
        <p:spPr>
          <a:xfrm>
            <a:off x="12178950" y="170932"/>
            <a:ext cx="6789852" cy="1634550"/>
          </a:xfrm>
          <a:custGeom>
            <a:avLst/>
            <a:gdLst/>
            <a:ahLst/>
            <a:cxnLst/>
            <a:rect l="l" t="t" r="r" b="b"/>
            <a:pathLst>
              <a:path w="6789852" h="1634550">
                <a:moveTo>
                  <a:pt x="0" y="0"/>
                </a:moveTo>
                <a:lnTo>
                  <a:pt x="6789852" y="0"/>
                </a:lnTo>
                <a:lnTo>
                  <a:pt x="6789852" y="1634550"/>
                </a:lnTo>
                <a:lnTo>
                  <a:pt x="0" y="1634550"/>
                </a:lnTo>
                <a:lnTo>
                  <a:pt x="0" y="0"/>
                </a:lnTo>
                <a:close/>
              </a:path>
            </a:pathLst>
          </a:custGeom>
          <a:blipFill>
            <a:blip r:embed="rId7"/>
            <a:stretch>
              <a:fillRect t="-1" b="-1"/>
            </a:stretch>
          </a:blipFill>
        </p:spPr>
        <p:txBody>
          <a:bodyPr/>
          <a:lstStyle/>
          <a:p>
            <a:endParaRPr lang="en-US"/>
          </a:p>
        </p:txBody>
      </p:sp>
      <p:sp>
        <p:nvSpPr>
          <p:cNvPr id="7" name="TextBox 7"/>
          <p:cNvSpPr txBox="1"/>
          <p:nvPr/>
        </p:nvSpPr>
        <p:spPr>
          <a:xfrm>
            <a:off x="9466535" y="1983856"/>
            <a:ext cx="7305750" cy="1077218"/>
          </a:xfrm>
          <a:prstGeom prst="rect">
            <a:avLst/>
          </a:prstGeom>
        </p:spPr>
        <p:txBody>
          <a:bodyPr lIns="0" tIns="0" rIns="0" bIns="0" rtlCol="0" anchor="t">
            <a:spAutoFit/>
          </a:bodyPr>
          <a:lstStyle/>
          <a:p>
            <a:pPr algn="l">
              <a:lnSpc>
                <a:spcPts val="8400"/>
              </a:lnSpc>
            </a:pPr>
            <a:r>
              <a:rPr lang="en-US" sz="7000" dirty="0">
                <a:solidFill>
                  <a:srgbClr val="00261E"/>
                </a:solidFill>
                <a:latin typeface="Bebas Neue"/>
                <a:ea typeface="Bebas Neue"/>
                <a:cs typeface="Bebas Neue"/>
                <a:sym typeface="Bebas Neue"/>
              </a:rPr>
              <a:t>PROTOTYPING LANDSCAPE</a:t>
            </a:r>
          </a:p>
        </p:txBody>
      </p:sp>
      <p:sp>
        <p:nvSpPr>
          <p:cNvPr id="8" name="TextBox 8"/>
          <p:cNvSpPr txBox="1"/>
          <p:nvPr/>
        </p:nvSpPr>
        <p:spPr>
          <a:xfrm>
            <a:off x="9824718" y="3259090"/>
            <a:ext cx="7305750" cy="2963055"/>
          </a:xfrm>
          <a:prstGeom prst="rect">
            <a:avLst/>
          </a:prstGeom>
        </p:spPr>
        <p:txBody>
          <a:bodyPr lIns="0" tIns="0" rIns="0" bIns="0" rtlCol="0" anchor="t">
            <a:spAutoFit/>
          </a:bodyPr>
          <a:lstStyle/>
          <a:p>
            <a:pPr>
              <a:lnSpc>
                <a:spcPts val="2879"/>
              </a:lnSpc>
            </a:pPr>
            <a:r>
              <a:rPr lang="en-US" sz="2400" dirty="0"/>
              <a:t>The prototyping landscape is a small testing area built to simulate real farm conditions. It measures about 60 cm by 20 cm and includes soil, small plants, and uneven surfaces to mimic natural terrain. The rover moves across this space to test its sensors, wheels, and steering system in realistic conditions. It helps observe how the rover reads soil moisture, captures images, and responds to different surfaces before being used in larger farm fields.</a:t>
            </a:r>
            <a:endParaRPr lang="en-US" sz="2400" dirty="0">
              <a:solidFill>
                <a:srgbClr val="434343"/>
              </a:solidFill>
              <a:latin typeface="Open Sans"/>
              <a:ea typeface="Open Sans"/>
              <a:cs typeface="Open Sans"/>
              <a:sym typeface="Open Sans"/>
            </a:endParaRPr>
          </a:p>
        </p:txBody>
      </p:sp>
      <p:sp>
        <p:nvSpPr>
          <p:cNvPr id="11" name="Freeform 11"/>
          <p:cNvSpPr/>
          <p:nvPr/>
        </p:nvSpPr>
        <p:spPr>
          <a:xfrm>
            <a:off x="7715694" y="7931948"/>
            <a:ext cx="2500438" cy="1634548"/>
          </a:xfrm>
          <a:custGeom>
            <a:avLst/>
            <a:gdLst/>
            <a:ahLst/>
            <a:cxnLst/>
            <a:rect l="l" t="t" r="r" b="b"/>
            <a:pathLst>
              <a:path w="2500438" h="1634548">
                <a:moveTo>
                  <a:pt x="0" y="0"/>
                </a:moveTo>
                <a:lnTo>
                  <a:pt x="2500438" y="0"/>
                </a:lnTo>
                <a:lnTo>
                  <a:pt x="2500438" y="1634548"/>
                </a:lnTo>
                <a:lnTo>
                  <a:pt x="0" y="1634548"/>
                </a:lnTo>
                <a:lnTo>
                  <a:pt x="0" y="0"/>
                </a:lnTo>
                <a:close/>
              </a:path>
            </a:pathLst>
          </a:custGeom>
          <a:blipFill>
            <a:blip r:embed="rId8"/>
            <a:stretch>
              <a:fillRect/>
            </a:stretch>
          </a:blipFill>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7E1892-D7ED-CD05-B0E8-71C31FFB492D}"/>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9E87E3EF-CEA8-AAE7-AE51-6E3F5DD510DB}"/>
              </a:ext>
            </a:extLst>
          </p:cNvPr>
          <p:cNvSpPr/>
          <p:nvPr/>
        </p:nvSpPr>
        <p:spPr>
          <a:xfrm>
            <a:off x="6010082" y="8512874"/>
            <a:ext cx="6267984" cy="1145404"/>
          </a:xfrm>
          <a:custGeom>
            <a:avLst/>
            <a:gdLst/>
            <a:ahLst/>
            <a:cxnLst/>
            <a:rect l="l" t="t" r="r" b="b"/>
            <a:pathLst>
              <a:path w="6267984" h="1145404">
                <a:moveTo>
                  <a:pt x="0" y="0"/>
                </a:moveTo>
                <a:lnTo>
                  <a:pt x="6267984" y="0"/>
                </a:lnTo>
                <a:lnTo>
                  <a:pt x="6267984" y="1145404"/>
                </a:lnTo>
                <a:lnTo>
                  <a:pt x="0" y="114540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3" name="Freeform 3">
            <a:extLst>
              <a:ext uri="{FF2B5EF4-FFF2-40B4-BE49-F238E27FC236}">
                <a16:creationId xmlns:a16="http://schemas.microsoft.com/office/drawing/2014/main" id="{9A960F28-6195-82F7-5B30-AE33A4D440A6}"/>
              </a:ext>
            </a:extLst>
          </p:cNvPr>
          <p:cNvSpPr/>
          <p:nvPr/>
        </p:nvSpPr>
        <p:spPr>
          <a:xfrm>
            <a:off x="7078008" y="8001000"/>
            <a:ext cx="11324292" cy="2547950"/>
          </a:xfrm>
          <a:custGeom>
            <a:avLst/>
            <a:gdLst/>
            <a:ahLst/>
            <a:cxnLst/>
            <a:rect l="l" t="t" r="r" b="b"/>
            <a:pathLst>
              <a:path w="11324292" h="2547950">
                <a:moveTo>
                  <a:pt x="0" y="0"/>
                </a:moveTo>
                <a:lnTo>
                  <a:pt x="11324292" y="0"/>
                </a:lnTo>
                <a:lnTo>
                  <a:pt x="11324292" y="2547950"/>
                </a:lnTo>
                <a:lnTo>
                  <a:pt x="0" y="2547950"/>
                </a:lnTo>
                <a:lnTo>
                  <a:pt x="0" y="0"/>
                </a:lnTo>
                <a:close/>
              </a:path>
            </a:pathLst>
          </a:custGeom>
          <a:blipFill>
            <a:blip r:embed="rId5"/>
            <a:stretch>
              <a:fillRect/>
            </a:stretch>
          </a:blipFill>
        </p:spPr>
        <p:txBody>
          <a:bodyPr/>
          <a:lstStyle/>
          <a:p>
            <a:endParaRPr lang="en-US"/>
          </a:p>
        </p:txBody>
      </p:sp>
      <p:sp>
        <p:nvSpPr>
          <p:cNvPr id="4" name="Freeform 4">
            <a:extLst>
              <a:ext uri="{FF2B5EF4-FFF2-40B4-BE49-F238E27FC236}">
                <a16:creationId xmlns:a16="http://schemas.microsoft.com/office/drawing/2014/main" id="{3C99DA57-714F-1B53-71D5-020342B7A075}"/>
              </a:ext>
            </a:extLst>
          </p:cNvPr>
          <p:cNvSpPr/>
          <p:nvPr/>
        </p:nvSpPr>
        <p:spPr>
          <a:xfrm>
            <a:off x="-152398" y="8000998"/>
            <a:ext cx="11324302" cy="2547950"/>
          </a:xfrm>
          <a:custGeom>
            <a:avLst/>
            <a:gdLst/>
            <a:ahLst/>
            <a:cxnLst/>
            <a:rect l="l" t="t" r="r" b="b"/>
            <a:pathLst>
              <a:path w="11324302" h="2547950">
                <a:moveTo>
                  <a:pt x="0" y="0"/>
                </a:moveTo>
                <a:lnTo>
                  <a:pt x="11324302" y="0"/>
                </a:lnTo>
                <a:lnTo>
                  <a:pt x="11324302" y="2547950"/>
                </a:lnTo>
                <a:lnTo>
                  <a:pt x="0" y="2547950"/>
                </a:lnTo>
                <a:lnTo>
                  <a:pt x="0" y="0"/>
                </a:lnTo>
                <a:close/>
              </a:path>
            </a:pathLst>
          </a:custGeom>
          <a:blipFill>
            <a:blip r:embed="rId6"/>
            <a:stretch>
              <a:fillRect/>
            </a:stretch>
          </a:blipFill>
        </p:spPr>
        <p:txBody>
          <a:bodyPr/>
          <a:lstStyle/>
          <a:p>
            <a:endParaRPr lang="en-US"/>
          </a:p>
        </p:txBody>
      </p:sp>
      <p:grpSp>
        <p:nvGrpSpPr>
          <p:cNvPr id="5" name="Group 5">
            <a:extLst>
              <a:ext uri="{FF2B5EF4-FFF2-40B4-BE49-F238E27FC236}">
                <a16:creationId xmlns:a16="http://schemas.microsoft.com/office/drawing/2014/main" id="{B27C7283-B1F7-4974-3E39-D858EC652197}"/>
              </a:ext>
            </a:extLst>
          </p:cNvPr>
          <p:cNvGrpSpPr/>
          <p:nvPr/>
        </p:nvGrpSpPr>
        <p:grpSpPr>
          <a:xfrm rot="5400000">
            <a:off x="470538" y="-470524"/>
            <a:ext cx="2362240" cy="3303286"/>
            <a:chOff x="0" y="0"/>
            <a:chExt cx="3149653" cy="4404381"/>
          </a:xfrm>
        </p:grpSpPr>
        <p:sp>
          <p:nvSpPr>
            <p:cNvPr id="6" name="Freeform 6">
              <a:extLst>
                <a:ext uri="{FF2B5EF4-FFF2-40B4-BE49-F238E27FC236}">
                  <a16:creationId xmlns:a16="http://schemas.microsoft.com/office/drawing/2014/main" id="{D86441BF-5CEA-1254-F38E-F9796A170F5F}"/>
                </a:ext>
              </a:extLst>
            </p:cNvPr>
            <p:cNvSpPr/>
            <p:nvPr/>
          </p:nvSpPr>
          <p:spPr>
            <a:xfrm>
              <a:off x="127" y="0"/>
              <a:ext cx="3149473" cy="4404360"/>
            </a:xfrm>
            <a:custGeom>
              <a:avLst/>
              <a:gdLst/>
              <a:ahLst/>
              <a:cxnLst/>
              <a:rect l="l" t="t" r="r" b="b"/>
              <a:pathLst>
                <a:path w="3149473" h="4404360">
                  <a:moveTo>
                    <a:pt x="3062732" y="4404360"/>
                  </a:moveTo>
                  <a:cubicBezTo>
                    <a:pt x="3149473" y="2959989"/>
                    <a:pt x="2263140" y="3136773"/>
                    <a:pt x="1536065" y="2559431"/>
                  </a:cubicBezTo>
                  <a:cubicBezTo>
                    <a:pt x="551561" y="1778381"/>
                    <a:pt x="2160143" y="345948"/>
                    <a:pt x="0" y="0"/>
                  </a:cubicBezTo>
                  <a:lnTo>
                    <a:pt x="0" y="4404360"/>
                  </a:lnTo>
                  <a:close/>
                </a:path>
              </a:pathLst>
            </a:custGeom>
            <a:solidFill>
              <a:srgbClr val="47922C"/>
            </a:solidFill>
          </p:spPr>
          <p:txBody>
            <a:bodyPr/>
            <a:lstStyle/>
            <a:p>
              <a:endParaRPr lang="en-US"/>
            </a:p>
          </p:txBody>
        </p:sp>
      </p:grpSp>
      <p:sp>
        <p:nvSpPr>
          <p:cNvPr id="7" name="Freeform 7">
            <a:extLst>
              <a:ext uri="{FF2B5EF4-FFF2-40B4-BE49-F238E27FC236}">
                <a16:creationId xmlns:a16="http://schemas.microsoft.com/office/drawing/2014/main" id="{F43F25F1-C078-4E0C-A8EA-DA133364A653}"/>
              </a:ext>
            </a:extLst>
          </p:cNvPr>
          <p:cNvSpPr/>
          <p:nvPr/>
        </p:nvSpPr>
        <p:spPr>
          <a:xfrm>
            <a:off x="15192200" y="350026"/>
            <a:ext cx="3835648" cy="923400"/>
          </a:xfrm>
          <a:custGeom>
            <a:avLst/>
            <a:gdLst/>
            <a:ahLst/>
            <a:cxnLst/>
            <a:rect l="l" t="t" r="r" b="b"/>
            <a:pathLst>
              <a:path w="3835648" h="923400">
                <a:moveTo>
                  <a:pt x="0" y="0"/>
                </a:moveTo>
                <a:lnTo>
                  <a:pt x="3835648" y="0"/>
                </a:lnTo>
                <a:lnTo>
                  <a:pt x="3835648" y="923400"/>
                </a:lnTo>
                <a:lnTo>
                  <a:pt x="0" y="923400"/>
                </a:lnTo>
                <a:lnTo>
                  <a:pt x="0" y="0"/>
                </a:lnTo>
                <a:close/>
              </a:path>
            </a:pathLst>
          </a:custGeom>
          <a:blipFill>
            <a:blip r:embed="rId7"/>
            <a:stretch>
              <a:fillRect/>
            </a:stretch>
          </a:blipFill>
        </p:spPr>
        <p:txBody>
          <a:bodyPr/>
          <a:lstStyle/>
          <a:p>
            <a:endParaRPr lang="en-US"/>
          </a:p>
        </p:txBody>
      </p:sp>
      <p:sp>
        <p:nvSpPr>
          <p:cNvPr id="13" name="TextBox 13">
            <a:extLst>
              <a:ext uri="{FF2B5EF4-FFF2-40B4-BE49-F238E27FC236}">
                <a16:creationId xmlns:a16="http://schemas.microsoft.com/office/drawing/2014/main" id="{C6353225-C643-57D7-3D7A-41938856F7C9}"/>
              </a:ext>
            </a:extLst>
          </p:cNvPr>
          <p:cNvSpPr txBox="1"/>
          <p:nvPr/>
        </p:nvSpPr>
        <p:spPr>
          <a:xfrm>
            <a:off x="1531425" y="1170700"/>
            <a:ext cx="15225150" cy="1077218"/>
          </a:xfrm>
          <a:prstGeom prst="rect">
            <a:avLst/>
          </a:prstGeom>
        </p:spPr>
        <p:txBody>
          <a:bodyPr lIns="0" tIns="0" rIns="0" bIns="0" rtlCol="0" anchor="t">
            <a:spAutoFit/>
          </a:bodyPr>
          <a:lstStyle/>
          <a:p>
            <a:pPr algn="l">
              <a:lnSpc>
                <a:spcPts val="8400"/>
              </a:lnSpc>
            </a:pPr>
            <a:r>
              <a:rPr lang="en-US" sz="7000" dirty="0">
                <a:solidFill>
                  <a:srgbClr val="00261E"/>
                </a:solidFill>
                <a:latin typeface="Bebas Neue"/>
                <a:ea typeface="Bebas Neue"/>
                <a:cs typeface="Bebas Neue"/>
                <a:sym typeface="Bebas Neue"/>
              </a:rPr>
              <a:t>INTRODUCTION</a:t>
            </a:r>
          </a:p>
        </p:txBody>
      </p:sp>
      <p:sp>
        <p:nvSpPr>
          <p:cNvPr id="18" name="Freeform 18">
            <a:extLst>
              <a:ext uri="{FF2B5EF4-FFF2-40B4-BE49-F238E27FC236}">
                <a16:creationId xmlns:a16="http://schemas.microsoft.com/office/drawing/2014/main" id="{12CC2253-FE53-CB3E-97FF-EFC2A38D7669}"/>
              </a:ext>
            </a:extLst>
          </p:cNvPr>
          <p:cNvSpPr/>
          <p:nvPr/>
        </p:nvSpPr>
        <p:spPr>
          <a:xfrm>
            <a:off x="548542" y="7782856"/>
            <a:ext cx="2090152" cy="1577250"/>
          </a:xfrm>
          <a:custGeom>
            <a:avLst/>
            <a:gdLst/>
            <a:ahLst/>
            <a:cxnLst/>
            <a:rect l="l" t="t" r="r" b="b"/>
            <a:pathLst>
              <a:path w="2090152" h="1577250">
                <a:moveTo>
                  <a:pt x="0" y="0"/>
                </a:moveTo>
                <a:lnTo>
                  <a:pt x="2090152" y="0"/>
                </a:lnTo>
                <a:lnTo>
                  <a:pt x="2090152" y="1577250"/>
                </a:lnTo>
                <a:lnTo>
                  <a:pt x="0" y="1577250"/>
                </a:lnTo>
                <a:lnTo>
                  <a:pt x="0" y="0"/>
                </a:lnTo>
                <a:close/>
              </a:path>
            </a:pathLst>
          </a:custGeom>
          <a:blipFill>
            <a:blip r:embed="rId8"/>
            <a:stretch>
              <a:fillRect t="-1" b="-1"/>
            </a:stretch>
          </a:blipFill>
        </p:spPr>
        <p:txBody>
          <a:bodyPr/>
          <a:lstStyle/>
          <a:p>
            <a:endParaRPr lang="en-US"/>
          </a:p>
        </p:txBody>
      </p:sp>
      <p:sp>
        <p:nvSpPr>
          <p:cNvPr id="19" name="Freeform 19">
            <a:extLst>
              <a:ext uri="{FF2B5EF4-FFF2-40B4-BE49-F238E27FC236}">
                <a16:creationId xmlns:a16="http://schemas.microsoft.com/office/drawing/2014/main" id="{E30F8139-9996-83F1-AF06-EF2F604D4142}"/>
              </a:ext>
            </a:extLst>
          </p:cNvPr>
          <p:cNvSpPr/>
          <p:nvPr/>
        </p:nvSpPr>
        <p:spPr>
          <a:xfrm>
            <a:off x="-4287780" y="8571481"/>
            <a:ext cx="5111600" cy="7216350"/>
          </a:xfrm>
          <a:custGeom>
            <a:avLst/>
            <a:gdLst/>
            <a:ahLst/>
            <a:cxnLst/>
            <a:rect l="l" t="t" r="r" b="b"/>
            <a:pathLst>
              <a:path w="5111600" h="7216350">
                <a:moveTo>
                  <a:pt x="0" y="0"/>
                </a:moveTo>
                <a:lnTo>
                  <a:pt x="5111600" y="0"/>
                </a:lnTo>
                <a:lnTo>
                  <a:pt x="5111600" y="7216350"/>
                </a:lnTo>
                <a:lnTo>
                  <a:pt x="0" y="7216350"/>
                </a:lnTo>
                <a:lnTo>
                  <a:pt x="0" y="0"/>
                </a:lnTo>
                <a:close/>
              </a:path>
            </a:pathLst>
          </a:custGeom>
          <a:blipFill>
            <a:blip r:embed="rId9"/>
            <a:stretch>
              <a:fillRect/>
            </a:stretch>
          </a:blipFill>
        </p:spPr>
        <p:txBody>
          <a:bodyPr/>
          <a:lstStyle/>
          <a:p>
            <a:endParaRPr lang="en-US"/>
          </a:p>
        </p:txBody>
      </p:sp>
      <p:sp>
        <p:nvSpPr>
          <p:cNvPr id="20" name="Freeform 20">
            <a:extLst>
              <a:ext uri="{FF2B5EF4-FFF2-40B4-BE49-F238E27FC236}">
                <a16:creationId xmlns:a16="http://schemas.microsoft.com/office/drawing/2014/main" id="{BD22B00B-E075-3B71-9251-EC9B8519DA9D}"/>
              </a:ext>
            </a:extLst>
          </p:cNvPr>
          <p:cNvSpPr/>
          <p:nvPr/>
        </p:nvSpPr>
        <p:spPr>
          <a:xfrm>
            <a:off x="8587324" y="1199776"/>
            <a:ext cx="3835648" cy="923400"/>
          </a:xfrm>
          <a:custGeom>
            <a:avLst/>
            <a:gdLst/>
            <a:ahLst/>
            <a:cxnLst/>
            <a:rect l="l" t="t" r="r" b="b"/>
            <a:pathLst>
              <a:path w="3835648" h="923400">
                <a:moveTo>
                  <a:pt x="0" y="0"/>
                </a:moveTo>
                <a:lnTo>
                  <a:pt x="3835648" y="0"/>
                </a:lnTo>
                <a:lnTo>
                  <a:pt x="3835648" y="923400"/>
                </a:lnTo>
                <a:lnTo>
                  <a:pt x="0" y="923400"/>
                </a:lnTo>
                <a:lnTo>
                  <a:pt x="0" y="0"/>
                </a:lnTo>
                <a:close/>
              </a:path>
            </a:pathLst>
          </a:custGeom>
          <a:blipFill>
            <a:blip r:embed="rId7"/>
            <a:stretch>
              <a:fillRect/>
            </a:stretch>
          </a:blipFill>
        </p:spPr>
        <p:txBody>
          <a:bodyPr/>
          <a:lstStyle/>
          <a:p>
            <a:endParaRPr lang="en-US"/>
          </a:p>
        </p:txBody>
      </p:sp>
      <p:grpSp>
        <p:nvGrpSpPr>
          <p:cNvPr id="21" name="Group 21">
            <a:extLst>
              <a:ext uri="{FF2B5EF4-FFF2-40B4-BE49-F238E27FC236}">
                <a16:creationId xmlns:a16="http://schemas.microsoft.com/office/drawing/2014/main" id="{4DB918B4-AF5C-E597-A79C-4F779BF38467}"/>
              </a:ext>
            </a:extLst>
          </p:cNvPr>
          <p:cNvGrpSpPr/>
          <p:nvPr/>
        </p:nvGrpSpPr>
        <p:grpSpPr>
          <a:xfrm>
            <a:off x="0" y="9168750"/>
            <a:ext cx="18288200" cy="1145422"/>
            <a:chOff x="0" y="0"/>
            <a:chExt cx="24384267" cy="1527229"/>
          </a:xfrm>
        </p:grpSpPr>
        <p:sp>
          <p:nvSpPr>
            <p:cNvPr id="22" name="Freeform 22">
              <a:extLst>
                <a:ext uri="{FF2B5EF4-FFF2-40B4-BE49-F238E27FC236}">
                  <a16:creationId xmlns:a16="http://schemas.microsoft.com/office/drawing/2014/main" id="{43C2D5F2-3963-D282-4FFD-EC0CADAD5C8E}"/>
                </a:ext>
              </a:extLst>
            </p:cNvPr>
            <p:cNvSpPr/>
            <p:nvPr/>
          </p:nvSpPr>
          <p:spPr>
            <a:xfrm>
              <a:off x="0" y="127"/>
              <a:ext cx="24384000" cy="1526921"/>
            </a:xfrm>
            <a:custGeom>
              <a:avLst/>
              <a:gdLst/>
              <a:ahLst/>
              <a:cxnLst/>
              <a:rect l="l" t="t" r="r" b="b"/>
              <a:pathLst>
                <a:path w="24384000" h="1526921">
                  <a:moveTo>
                    <a:pt x="0" y="514096"/>
                  </a:moveTo>
                  <a:cubicBezTo>
                    <a:pt x="836803" y="95631"/>
                    <a:pt x="2151888" y="0"/>
                    <a:pt x="3255518" y="584073"/>
                  </a:cubicBezTo>
                  <a:cubicBezTo>
                    <a:pt x="4121785" y="1042670"/>
                    <a:pt x="5098415" y="1103630"/>
                    <a:pt x="6118987" y="1023239"/>
                  </a:cubicBezTo>
                  <a:cubicBezTo>
                    <a:pt x="12283694" y="538353"/>
                    <a:pt x="11431143" y="288544"/>
                    <a:pt x="17879949" y="986917"/>
                  </a:cubicBezTo>
                  <a:cubicBezTo>
                    <a:pt x="19038824" y="1112520"/>
                    <a:pt x="20153630" y="1100582"/>
                    <a:pt x="21128737" y="584073"/>
                  </a:cubicBezTo>
                  <a:cubicBezTo>
                    <a:pt x="22232113" y="0"/>
                    <a:pt x="23546563" y="95885"/>
                    <a:pt x="24384000" y="514096"/>
                  </a:cubicBezTo>
                  <a:lnTo>
                    <a:pt x="24384000" y="1526921"/>
                  </a:lnTo>
                  <a:lnTo>
                    <a:pt x="762" y="1526921"/>
                  </a:lnTo>
                  <a:lnTo>
                    <a:pt x="762" y="514096"/>
                  </a:lnTo>
                  <a:close/>
                </a:path>
              </a:pathLst>
            </a:custGeom>
            <a:solidFill>
              <a:srgbClr val="47922C"/>
            </a:solidFill>
          </p:spPr>
          <p:txBody>
            <a:bodyPr/>
            <a:lstStyle/>
            <a:p>
              <a:endParaRPr lang="en-US"/>
            </a:p>
          </p:txBody>
        </p:sp>
      </p:grpSp>
      <p:sp>
        <p:nvSpPr>
          <p:cNvPr id="11" name="TextBox 24">
            <a:extLst>
              <a:ext uri="{FF2B5EF4-FFF2-40B4-BE49-F238E27FC236}">
                <a16:creationId xmlns:a16="http://schemas.microsoft.com/office/drawing/2014/main" id="{D8E7E227-0E2F-2229-28F3-988E82652B06}"/>
              </a:ext>
            </a:extLst>
          </p:cNvPr>
          <p:cNvSpPr txBox="1"/>
          <p:nvPr/>
        </p:nvSpPr>
        <p:spPr>
          <a:xfrm>
            <a:off x="1653464" y="2552700"/>
            <a:ext cx="12404134" cy="4062651"/>
          </a:xfrm>
          <a:prstGeom prst="rect">
            <a:avLst/>
          </a:prstGeom>
        </p:spPr>
        <p:txBody>
          <a:bodyPr wrap="square" lIns="0" tIns="0" rIns="0" bIns="0" rtlCol="0" anchor="t">
            <a:spAutoFit/>
          </a:bodyPr>
          <a:lstStyle/>
          <a:p>
            <a:r>
              <a:rPr lang="en-US" sz="2400" dirty="0"/>
              <a:t>Our project introduces a </a:t>
            </a:r>
            <a:r>
              <a:rPr lang="en-US" sz="2400" b="1" dirty="0"/>
              <a:t>smart agricultural rover</a:t>
            </a:r>
            <a:r>
              <a:rPr lang="en-US" sz="2400" dirty="0"/>
              <a:t> designed to assist farmers in monitoring soil and environmental conditions.</a:t>
            </a:r>
            <a:br>
              <a:rPr lang="en-US" sz="2400" dirty="0"/>
            </a:br>
            <a:r>
              <a:rPr lang="en-US" sz="2400" dirty="0"/>
              <a:t>The rover autonomously moves across farm fields, collecting data on </a:t>
            </a:r>
            <a:r>
              <a:rPr lang="en-US" sz="2400" b="1" dirty="0"/>
              <a:t>soil quality, temperature, air humidity, and visuals</a:t>
            </a:r>
            <a:r>
              <a:rPr lang="en-US" sz="2400" dirty="0"/>
              <a:t> using various sensors — including a </a:t>
            </a:r>
            <a:r>
              <a:rPr lang="en-US" sz="2400" b="1" dirty="0"/>
              <a:t>soil moisture sensor</a:t>
            </a:r>
            <a:r>
              <a:rPr lang="en-US" sz="2400" dirty="0"/>
              <a:t> and a </a:t>
            </a:r>
            <a:r>
              <a:rPr lang="en-US" sz="2400" b="1" dirty="0"/>
              <a:t>camera module</a:t>
            </a:r>
            <a:r>
              <a:rPr lang="en-US" sz="2400" dirty="0"/>
              <a:t>.</a:t>
            </a:r>
          </a:p>
          <a:p>
            <a:r>
              <a:rPr lang="en-US" sz="2400" dirty="0"/>
              <a:t>Equipped with an </a:t>
            </a:r>
            <a:r>
              <a:rPr lang="en-US" sz="2400" b="1" dirty="0"/>
              <a:t>ESP32</a:t>
            </a:r>
            <a:r>
              <a:rPr lang="en-US" sz="2400" dirty="0"/>
              <a:t> microcontroller, the rover transmits this information to a </a:t>
            </a:r>
            <a:r>
              <a:rPr lang="en-US" sz="2400" b="1" dirty="0"/>
              <a:t>web server</a:t>
            </a:r>
            <a:r>
              <a:rPr lang="en-US" sz="2400" dirty="0"/>
              <a:t>, which is linked to a </a:t>
            </a:r>
            <a:r>
              <a:rPr lang="en-US" sz="2400" b="1" dirty="0"/>
              <a:t>Flutter-based mobile application</a:t>
            </a:r>
            <a:r>
              <a:rPr lang="en-US" sz="2400" dirty="0"/>
              <a:t>.</a:t>
            </a:r>
            <a:br>
              <a:rPr lang="en-US" sz="2400" dirty="0"/>
            </a:br>
            <a:r>
              <a:rPr lang="en-US" sz="2400" dirty="0"/>
              <a:t>The app provides </a:t>
            </a:r>
            <a:r>
              <a:rPr lang="en-US" sz="2400" b="1" dirty="0"/>
              <a:t>real-time data visualization</a:t>
            </a:r>
            <a:r>
              <a:rPr lang="en-US" sz="2400" dirty="0"/>
              <a:t> and allows users to </a:t>
            </a:r>
            <a:r>
              <a:rPr lang="en-US" sz="2400" b="1" dirty="0"/>
              <a:t>control the rover’s movement remotely</a:t>
            </a:r>
            <a:r>
              <a:rPr lang="en-US" sz="2400" dirty="0"/>
              <a:t>, making field monitoring easier and more efficient.</a:t>
            </a:r>
          </a:p>
          <a:p>
            <a:r>
              <a:rPr lang="en-US" sz="2400" dirty="0"/>
              <a:t>This integration of hardware and software helps bridge the gap between </a:t>
            </a:r>
            <a:r>
              <a:rPr lang="en-US" sz="2400" b="1" dirty="0"/>
              <a:t>traditional farming and modern smart agriculture</a:t>
            </a:r>
            <a:r>
              <a:rPr lang="en-US" sz="2400" dirty="0"/>
              <a:t>.</a:t>
            </a:r>
          </a:p>
        </p:txBody>
      </p:sp>
      <p:pic>
        <p:nvPicPr>
          <p:cNvPr id="14" name="Picture 13">
            <a:extLst>
              <a:ext uri="{FF2B5EF4-FFF2-40B4-BE49-F238E27FC236}">
                <a16:creationId xmlns:a16="http://schemas.microsoft.com/office/drawing/2014/main" id="{FA98E6C7-0C02-333C-BCF5-06C5E636326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4277975" y="3716564"/>
            <a:ext cx="4067175" cy="5572125"/>
          </a:xfrm>
          <a:prstGeom prst="rect">
            <a:avLst/>
          </a:prstGeom>
        </p:spPr>
      </p:pic>
    </p:spTree>
    <p:extLst>
      <p:ext uri="{BB962C8B-B14F-4D97-AF65-F5344CB8AC3E}">
        <p14:creationId xmlns:p14="http://schemas.microsoft.com/office/powerpoint/2010/main" val="5036301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010082" y="8512874"/>
            <a:ext cx="6267984" cy="1145404"/>
          </a:xfrm>
          <a:custGeom>
            <a:avLst/>
            <a:gdLst/>
            <a:ahLst/>
            <a:cxnLst/>
            <a:rect l="l" t="t" r="r" b="b"/>
            <a:pathLst>
              <a:path w="6267984" h="1145404">
                <a:moveTo>
                  <a:pt x="0" y="0"/>
                </a:moveTo>
                <a:lnTo>
                  <a:pt x="6267984" y="0"/>
                </a:lnTo>
                <a:lnTo>
                  <a:pt x="6267984" y="1145404"/>
                </a:lnTo>
                <a:lnTo>
                  <a:pt x="0" y="114540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3" name="Freeform 3"/>
          <p:cNvSpPr/>
          <p:nvPr/>
        </p:nvSpPr>
        <p:spPr>
          <a:xfrm>
            <a:off x="7078008" y="8001000"/>
            <a:ext cx="11324292" cy="2547950"/>
          </a:xfrm>
          <a:custGeom>
            <a:avLst/>
            <a:gdLst/>
            <a:ahLst/>
            <a:cxnLst/>
            <a:rect l="l" t="t" r="r" b="b"/>
            <a:pathLst>
              <a:path w="11324292" h="2547950">
                <a:moveTo>
                  <a:pt x="0" y="0"/>
                </a:moveTo>
                <a:lnTo>
                  <a:pt x="11324292" y="0"/>
                </a:lnTo>
                <a:lnTo>
                  <a:pt x="11324292" y="2547950"/>
                </a:lnTo>
                <a:lnTo>
                  <a:pt x="0" y="2547950"/>
                </a:lnTo>
                <a:lnTo>
                  <a:pt x="0" y="0"/>
                </a:lnTo>
                <a:close/>
              </a:path>
            </a:pathLst>
          </a:custGeom>
          <a:blipFill>
            <a:blip r:embed="rId5"/>
            <a:stretch>
              <a:fillRect/>
            </a:stretch>
          </a:blipFill>
        </p:spPr>
        <p:txBody>
          <a:bodyPr/>
          <a:lstStyle/>
          <a:p>
            <a:endParaRPr lang="en-US"/>
          </a:p>
        </p:txBody>
      </p:sp>
      <p:sp>
        <p:nvSpPr>
          <p:cNvPr id="4" name="Freeform 4"/>
          <p:cNvSpPr/>
          <p:nvPr/>
        </p:nvSpPr>
        <p:spPr>
          <a:xfrm>
            <a:off x="-152398" y="8000998"/>
            <a:ext cx="11324302" cy="2547950"/>
          </a:xfrm>
          <a:custGeom>
            <a:avLst/>
            <a:gdLst/>
            <a:ahLst/>
            <a:cxnLst/>
            <a:rect l="l" t="t" r="r" b="b"/>
            <a:pathLst>
              <a:path w="11324302" h="2547950">
                <a:moveTo>
                  <a:pt x="0" y="0"/>
                </a:moveTo>
                <a:lnTo>
                  <a:pt x="11324302" y="0"/>
                </a:lnTo>
                <a:lnTo>
                  <a:pt x="11324302" y="2547950"/>
                </a:lnTo>
                <a:lnTo>
                  <a:pt x="0" y="2547950"/>
                </a:lnTo>
                <a:lnTo>
                  <a:pt x="0" y="0"/>
                </a:lnTo>
                <a:close/>
              </a:path>
            </a:pathLst>
          </a:custGeom>
          <a:blipFill>
            <a:blip r:embed="rId6"/>
            <a:stretch>
              <a:fillRect/>
            </a:stretch>
          </a:blipFill>
        </p:spPr>
        <p:txBody>
          <a:bodyPr/>
          <a:lstStyle/>
          <a:p>
            <a:endParaRPr lang="en-US"/>
          </a:p>
        </p:txBody>
      </p:sp>
      <p:grpSp>
        <p:nvGrpSpPr>
          <p:cNvPr id="5" name="Group 5"/>
          <p:cNvGrpSpPr/>
          <p:nvPr/>
        </p:nvGrpSpPr>
        <p:grpSpPr>
          <a:xfrm rot="5400000">
            <a:off x="470538" y="-470524"/>
            <a:ext cx="2362240" cy="3303286"/>
            <a:chOff x="0" y="0"/>
            <a:chExt cx="3149653" cy="4404381"/>
          </a:xfrm>
        </p:grpSpPr>
        <p:sp>
          <p:nvSpPr>
            <p:cNvPr id="6" name="Freeform 6"/>
            <p:cNvSpPr/>
            <p:nvPr/>
          </p:nvSpPr>
          <p:spPr>
            <a:xfrm>
              <a:off x="127" y="0"/>
              <a:ext cx="3149473" cy="4404360"/>
            </a:xfrm>
            <a:custGeom>
              <a:avLst/>
              <a:gdLst/>
              <a:ahLst/>
              <a:cxnLst/>
              <a:rect l="l" t="t" r="r" b="b"/>
              <a:pathLst>
                <a:path w="3149473" h="4404360">
                  <a:moveTo>
                    <a:pt x="3062732" y="4404360"/>
                  </a:moveTo>
                  <a:cubicBezTo>
                    <a:pt x="3149473" y="2959989"/>
                    <a:pt x="2263140" y="3136773"/>
                    <a:pt x="1536065" y="2559431"/>
                  </a:cubicBezTo>
                  <a:cubicBezTo>
                    <a:pt x="551561" y="1778381"/>
                    <a:pt x="2160143" y="345948"/>
                    <a:pt x="0" y="0"/>
                  </a:cubicBezTo>
                  <a:lnTo>
                    <a:pt x="0" y="4404360"/>
                  </a:lnTo>
                  <a:close/>
                </a:path>
              </a:pathLst>
            </a:custGeom>
            <a:solidFill>
              <a:srgbClr val="47922C"/>
            </a:solidFill>
          </p:spPr>
          <p:txBody>
            <a:bodyPr/>
            <a:lstStyle/>
            <a:p>
              <a:endParaRPr lang="en-US"/>
            </a:p>
          </p:txBody>
        </p:sp>
      </p:grpSp>
      <p:sp>
        <p:nvSpPr>
          <p:cNvPr id="7" name="Freeform 7"/>
          <p:cNvSpPr/>
          <p:nvPr/>
        </p:nvSpPr>
        <p:spPr>
          <a:xfrm>
            <a:off x="15192200" y="350026"/>
            <a:ext cx="3835648" cy="923400"/>
          </a:xfrm>
          <a:custGeom>
            <a:avLst/>
            <a:gdLst/>
            <a:ahLst/>
            <a:cxnLst/>
            <a:rect l="l" t="t" r="r" b="b"/>
            <a:pathLst>
              <a:path w="3835648" h="923400">
                <a:moveTo>
                  <a:pt x="0" y="0"/>
                </a:moveTo>
                <a:lnTo>
                  <a:pt x="3835648" y="0"/>
                </a:lnTo>
                <a:lnTo>
                  <a:pt x="3835648" y="923400"/>
                </a:lnTo>
                <a:lnTo>
                  <a:pt x="0" y="923400"/>
                </a:lnTo>
                <a:lnTo>
                  <a:pt x="0" y="0"/>
                </a:lnTo>
                <a:close/>
              </a:path>
            </a:pathLst>
          </a:custGeom>
          <a:blipFill>
            <a:blip r:embed="rId7"/>
            <a:stretch>
              <a:fillRect/>
            </a:stretch>
          </a:blipFill>
        </p:spPr>
        <p:txBody>
          <a:bodyPr/>
          <a:lstStyle/>
          <a:p>
            <a:endParaRPr lang="en-US"/>
          </a:p>
        </p:txBody>
      </p:sp>
      <p:sp>
        <p:nvSpPr>
          <p:cNvPr id="9" name="TextBox 9"/>
          <p:cNvSpPr txBox="1"/>
          <p:nvPr/>
        </p:nvSpPr>
        <p:spPr>
          <a:xfrm>
            <a:off x="2012850" y="2857500"/>
            <a:ext cx="1339950" cy="1300275"/>
          </a:xfrm>
          <a:prstGeom prst="rect">
            <a:avLst/>
          </a:prstGeom>
        </p:spPr>
        <p:txBody>
          <a:bodyPr lIns="0" tIns="0" rIns="0" bIns="0" rtlCol="0" anchor="t">
            <a:spAutoFit/>
          </a:bodyPr>
          <a:lstStyle/>
          <a:p>
            <a:pPr algn="ctr">
              <a:lnSpc>
                <a:spcPts val="8400"/>
              </a:lnSpc>
            </a:pPr>
            <a:r>
              <a:rPr lang="en-US" sz="7000" dirty="0">
                <a:solidFill>
                  <a:srgbClr val="00261E"/>
                </a:solidFill>
                <a:latin typeface="Bebas Neue"/>
                <a:ea typeface="Bebas Neue"/>
                <a:cs typeface="Bebas Neue"/>
                <a:sym typeface="Bebas Neue"/>
              </a:rPr>
              <a:t>01</a:t>
            </a:r>
          </a:p>
        </p:txBody>
      </p:sp>
      <p:sp>
        <p:nvSpPr>
          <p:cNvPr id="10" name="TextBox 10"/>
          <p:cNvSpPr txBox="1"/>
          <p:nvPr/>
        </p:nvSpPr>
        <p:spPr>
          <a:xfrm>
            <a:off x="2012850" y="4148025"/>
            <a:ext cx="1339950" cy="1300275"/>
          </a:xfrm>
          <a:prstGeom prst="rect">
            <a:avLst/>
          </a:prstGeom>
        </p:spPr>
        <p:txBody>
          <a:bodyPr lIns="0" tIns="0" rIns="0" bIns="0" rtlCol="0" anchor="t">
            <a:spAutoFit/>
          </a:bodyPr>
          <a:lstStyle/>
          <a:p>
            <a:pPr algn="ctr">
              <a:lnSpc>
                <a:spcPts val="8400"/>
              </a:lnSpc>
            </a:pPr>
            <a:r>
              <a:rPr lang="en-US" sz="7000" dirty="0">
                <a:solidFill>
                  <a:srgbClr val="00261E"/>
                </a:solidFill>
                <a:latin typeface="Bebas Neue"/>
                <a:ea typeface="Bebas Neue"/>
                <a:cs typeface="Bebas Neue"/>
                <a:sym typeface="Bebas Neue"/>
              </a:rPr>
              <a:t>02</a:t>
            </a:r>
          </a:p>
        </p:txBody>
      </p:sp>
      <p:sp>
        <p:nvSpPr>
          <p:cNvPr id="13" name="TextBox 13"/>
          <p:cNvSpPr txBox="1"/>
          <p:nvPr/>
        </p:nvSpPr>
        <p:spPr>
          <a:xfrm>
            <a:off x="1531425" y="1170700"/>
            <a:ext cx="15225150" cy="1066763"/>
          </a:xfrm>
          <a:prstGeom prst="rect">
            <a:avLst/>
          </a:prstGeom>
        </p:spPr>
        <p:txBody>
          <a:bodyPr lIns="0" tIns="0" rIns="0" bIns="0" rtlCol="0" anchor="t">
            <a:spAutoFit/>
          </a:bodyPr>
          <a:lstStyle/>
          <a:p>
            <a:pPr algn="l">
              <a:lnSpc>
                <a:spcPts val="8400"/>
              </a:lnSpc>
            </a:pPr>
            <a:r>
              <a:rPr lang="en-US" sz="7000">
                <a:solidFill>
                  <a:srgbClr val="00261E"/>
                </a:solidFill>
                <a:latin typeface="Bebas Neue"/>
                <a:ea typeface="Bebas Neue"/>
                <a:cs typeface="Bebas Neue"/>
                <a:sym typeface="Bebas Neue"/>
              </a:rPr>
              <a:t>key components</a:t>
            </a:r>
          </a:p>
        </p:txBody>
      </p:sp>
      <p:sp>
        <p:nvSpPr>
          <p:cNvPr id="14" name="TextBox 14"/>
          <p:cNvSpPr txBox="1"/>
          <p:nvPr/>
        </p:nvSpPr>
        <p:spPr>
          <a:xfrm>
            <a:off x="3340025" y="4297859"/>
            <a:ext cx="4051375" cy="769441"/>
          </a:xfrm>
          <a:prstGeom prst="rect">
            <a:avLst/>
          </a:prstGeom>
        </p:spPr>
        <p:txBody>
          <a:bodyPr wrap="square" lIns="0" tIns="0" rIns="0" bIns="0" rtlCol="0" anchor="t">
            <a:spAutoFit/>
          </a:bodyPr>
          <a:lstStyle/>
          <a:p>
            <a:pPr algn="l">
              <a:lnSpc>
                <a:spcPts val="5999"/>
              </a:lnSpc>
            </a:pPr>
            <a:r>
              <a:rPr lang="en-US" sz="4999" dirty="0">
                <a:solidFill>
                  <a:srgbClr val="00261E"/>
                </a:solidFill>
                <a:latin typeface="Bebas Neue"/>
                <a:ea typeface="Bebas Neue"/>
                <a:cs typeface="Bebas Neue"/>
                <a:sym typeface="Bebas Neue"/>
              </a:rPr>
              <a:t>MOBILE APPLICATION</a:t>
            </a:r>
          </a:p>
        </p:txBody>
      </p:sp>
      <p:sp>
        <p:nvSpPr>
          <p:cNvPr id="17" name="TextBox 17"/>
          <p:cNvSpPr txBox="1"/>
          <p:nvPr/>
        </p:nvSpPr>
        <p:spPr>
          <a:xfrm>
            <a:off x="3352800" y="3009900"/>
            <a:ext cx="2219550" cy="786750"/>
          </a:xfrm>
          <a:prstGeom prst="rect">
            <a:avLst/>
          </a:prstGeom>
        </p:spPr>
        <p:txBody>
          <a:bodyPr lIns="0" tIns="0" rIns="0" bIns="0" rtlCol="0" anchor="t">
            <a:spAutoFit/>
          </a:bodyPr>
          <a:lstStyle/>
          <a:p>
            <a:pPr algn="l">
              <a:lnSpc>
                <a:spcPts val="5999"/>
              </a:lnSpc>
            </a:pPr>
            <a:r>
              <a:rPr lang="en-US" sz="4999" dirty="0">
                <a:solidFill>
                  <a:srgbClr val="00261E"/>
                </a:solidFill>
                <a:latin typeface="Bebas Neue"/>
                <a:ea typeface="Bebas Neue"/>
                <a:cs typeface="Bebas Neue"/>
                <a:sym typeface="Bebas Neue"/>
              </a:rPr>
              <a:t>ROVER</a:t>
            </a:r>
          </a:p>
        </p:txBody>
      </p:sp>
      <p:sp>
        <p:nvSpPr>
          <p:cNvPr id="18" name="Freeform 18"/>
          <p:cNvSpPr/>
          <p:nvPr/>
        </p:nvSpPr>
        <p:spPr>
          <a:xfrm>
            <a:off x="548542" y="7782856"/>
            <a:ext cx="2090152" cy="1577250"/>
          </a:xfrm>
          <a:custGeom>
            <a:avLst/>
            <a:gdLst/>
            <a:ahLst/>
            <a:cxnLst/>
            <a:rect l="l" t="t" r="r" b="b"/>
            <a:pathLst>
              <a:path w="2090152" h="1577250">
                <a:moveTo>
                  <a:pt x="0" y="0"/>
                </a:moveTo>
                <a:lnTo>
                  <a:pt x="2090152" y="0"/>
                </a:lnTo>
                <a:lnTo>
                  <a:pt x="2090152" y="1577250"/>
                </a:lnTo>
                <a:lnTo>
                  <a:pt x="0" y="1577250"/>
                </a:lnTo>
                <a:lnTo>
                  <a:pt x="0" y="0"/>
                </a:lnTo>
                <a:close/>
              </a:path>
            </a:pathLst>
          </a:custGeom>
          <a:blipFill>
            <a:blip r:embed="rId8"/>
            <a:stretch>
              <a:fillRect t="-1" b="-1"/>
            </a:stretch>
          </a:blipFill>
        </p:spPr>
        <p:txBody>
          <a:bodyPr/>
          <a:lstStyle/>
          <a:p>
            <a:endParaRPr lang="en-US"/>
          </a:p>
        </p:txBody>
      </p:sp>
      <p:sp>
        <p:nvSpPr>
          <p:cNvPr id="19" name="Freeform 19"/>
          <p:cNvSpPr/>
          <p:nvPr/>
        </p:nvSpPr>
        <p:spPr>
          <a:xfrm>
            <a:off x="-4287780" y="8571481"/>
            <a:ext cx="5111600" cy="7216350"/>
          </a:xfrm>
          <a:custGeom>
            <a:avLst/>
            <a:gdLst/>
            <a:ahLst/>
            <a:cxnLst/>
            <a:rect l="l" t="t" r="r" b="b"/>
            <a:pathLst>
              <a:path w="5111600" h="7216350">
                <a:moveTo>
                  <a:pt x="0" y="0"/>
                </a:moveTo>
                <a:lnTo>
                  <a:pt x="5111600" y="0"/>
                </a:lnTo>
                <a:lnTo>
                  <a:pt x="5111600" y="7216350"/>
                </a:lnTo>
                <a:lnTo>
                  <a:pt x="0" y="7216350"/>
                </a:lnTo>
                <a:lnTo>
                  <a:pt x="0" y="0"/>
                </a:lnTo>
                <a:close/>
              </a:path>
            </a:pathLst>
          </a:custGeom>
          <a:blipFill>
            <a:blip r:embed="rId9"/>
            <a:stretch>
              <a:fillRect/>
            </a:stretch>
          </a:blipFill>
        </p:spPr>
        <p:txBody>
          <a:bodyPr/>
          <a:lstStyle/>
          <a:p>
            <a:endParaRPr lang="en-US"/>
          </a:p>
        </p:txBody>
      </p:sp>
      <p:sp>
        <p:nvSpPr>
          <p:cNvPr id="20" name="Freeform 20"/>
          <p:cNvSpPr/>
          <p:nvPr/>
        </p:nvSpPr>
        <p:spPr>
          <a:xfrm>
            <a:off x="8587324" y="1199776"/>
            <a:ext cx="3835648" cy="923400"/>
          </a:xfrm>
          <a:custGeom>
            <a:avLst/>
            <a:gdLst/>
            <a:ahLst/>
            <a:cxnLst/>
            <a:rect l="l" t="t" r="r" b="b"/>
            <a:pathLst>
              <a:path w="3835648" h="923400">
                <a:moveTo>
                  <a:pt x="0" y="0"/>
                </a:moveTo>
                <a:lnTo>
                  <a:pt x="3835648" y="0"/>
                </a:lnTo>
                <a:lnTo>
                  <a:pt x="3835648" y="923400"/>
                </a:lnTo>
                <a:lnTo>
                  <a:pt x="0" y="923400"/>
                </a:lnTo>
                <a:lnTo>
                  <a:pt x="0" y="0"/>
                </a:lnTo>
                <a:close/>
              </a:path>
            </a:pathLst>
          </a:custGeom>
          <a:blipFill>
            <a:blip r:embed="rId7"/>
            <a:stretch>
              <a:fillRect/>
            </a:stretch>
          </a:blipFill>
        </p:spPr>
        <p:txBody>
          <a:bodyPr/>
          <a:lstStyle/>
          <a:p>
            <a:endParaRPr lang="en-US"/>
          </a:p>
        </p:txBody>
      </p:sp>
      <p:grpSp>
        <p:nvGrpSpPr>
          <p:cNvPr id="21" name="Group 21"/>
          <p:cNvGrpSpPr/>
          <p:nvPr/>
        </p:nvGrpSpPr>
        <p:grpSpPr>
          <a:xfrm>
            <a:off x="0" y="9168750"/>
            <a:ext cx="18288200" cy="1145422"/>
            <a:chOff x="0" y="0"/>
            <a:chExt cx="24384267" cy="1527229"/>
          </a:xfrm>
        </p:grpSpPr>
        <p:sp>
          <p:nvSpPr>
            <p:cNvPr id="22" name="Freeform 22"/>
            <p:cNvSpPr/>
            <p:nvPr/>
          </p:nvSpPr>
          <p:spPr>
            <a:xfrm>
              <a:off x="0" y="127"/>
              <a:ext cx="24384000" cy="1526921"/>
            </a:xfrm>
            <a:custGeom>
              <a:avLst/>
              <a:gdLst/>
              <a:ahLst/>
              <a:cxnLst/>
              <a:rect l="l" t="t" r="r" b="b"/>
              <a:pathLst>
                <a:path w="24384000" h="1526921">
                  <a:moveTo>
                    <a:pt x="0" y="514096"/>
                  </a:moveTo>
                  <a:cubicBezTo>
                    <a:pt x="836803" y="95631"/>
                    <a:pt x="2151888" y="0"/>
                    <a:pt x="3255518" y="584073"/>
                  </a:cubicBezTo>
                  <a:cubicBezTo>
                    <a:pt x="4121785" y="1042670"/>
                    <a:pt x="5098415" y="1103630"/>
                    <a:pt x="6118987" y="1023239"/>
                  </a:cubicBezTo>
                  <a:cubicBezTo>
                    <a:pt x="12283694" y="538353"/>
                    <a:pt x="11431143" y="288544"/>
                    <a:pt x="17879949" y="986917"/>
                  </a:cubicBezTo>
                  <a:cubicBezTo>
                    <a:pt x="19038824" y="1112520"/>
                    <a:pt x="20153630" y="1100582"/>
                    <a:pt x="21128737" y="584073"/>
                  </a:cubicBezTo>
                  <a:cubicBezTo>
                    <a:pt x="22232113" y="0"/>
                    <a:pt x="23546563" y="95885"/>
                    <a:pt x="24384000" y="514096"/>
                  </a:cubicBezTo>
                  <a:lnTo>
                    <a:pt x="24384000" y="1526921"/>
                  </a:lnTo>
                  <a:lnTo>
                    <a:pt x="762" y="1526921"/>
                  </a:lnTo>
                  <a:lnTo>
                    <a:pt x="762" y="514096"/>
                  </a:lnTo>
                  <a:close/>
                </a:path>
              </a:pathLst>
            </a:custGeom>
            <a:solidFill>
              <a:srgbClr val="47922C"/>
            </a:solidFill>
          </p:spPr>
          <p:txBody>
            <a:bodyPr/>
            <a:lstStyle/>
            <a:p>
              <a:endParaRPr lang="en-US"/>
            </a:p>
          </p:txBody>
        </p:sp>
      </p:grpSp>
      <p:sp>
        <p:nvSpPr>
          <p:cNvPr id="23" name="TextBox 11">
            <a:extLst>
              <a:ext uri="{FF2B5EF4-FFF2-40B4-BE49-F238E27FC236}">
                <a16:creationId xmlns:a16="http://schemas.microsoft.com/office/drawing/2014/main" id="{D19838A8-F48B-7203-4F83-A7DA1062CFE7}"/>
              </a:ext>
            </a:extLst>
          </p:cNvPr>
          <p:cNvSpPr txBox="1"/>
          <p:nvPr/>
        </p:nvSpPr>
        <p:spPr>
          <a:xfrm>
            <a:off x="1981200" y="5295900"/>
            <a:ext cx="1339950" cy="1300275"/>
          </a:xfrm>
          <a:prstGeom prst="rect">
            <a:avLst/>
          </a:prstGeom>
        </p:spPr>
        <p:txBody>
          <a:bodyPr lIns="0" tIns="0" rIns="0" bIns="0" rtlCol="0" anchor="t">
            <a:spAutoFit/>
          </a:bodyPr>
          <a:lstStyle/>
          <a:p>
            <a:pPr algn="ctr">
              <a:lnSpc>
                <a:spcPts val="8400"/>
              </a:lnSpc>
            </a:pPr>
            <a:r>
              <a:rPr lang="en-US" sz="7000" dirty="0">
                <a:solidFill>
                  <a:srgbClr val="00261E"/>
                </a:solidFill>
                <a:latin typeface="Bebas Neue"/>
                <a:ea typeface="Bebas Neue"/>
                <a:cs typeface="Bebas Neue"/>
                <a:sym typeface="Bebas Neue"/>
              </a:rPr>
              <a:t>03</a:t>
            </a:r>
          </a:p>
        </p:txBody>
      </p:sp>
      <p:sp>
        <p:nvSpPr>
          <p:cNvPr id="24" name="TextBox 16">
            <a:extLst>
              <a:ext uri="{FF2B5EF4-FFF2-40B4-BE49-F238E27FC236}">
                <a16:creationId xmlns:a16="http://schemas.microsoft.com/office/drawing/2014/main" id="{36A6AB16-C4A2-A7A1-8BBA-03A1B8D42638}"/>
              </a:ext>
            </a:extLst>
          </p:cNvPr>
          <p:cNvSpPr txBox="1"/>
          <p:nvPr/>
        </p:nvSpPr>
        <p:spPr>
          <a:xfrm>
            <a:off x="3266850" y="5499750"/>
            <a:ext cx="5038950" cy="769441"/>
          </a:xfrm>
          <a:prstGeom prst="rect">
            <a:avLst/>
          </a:prstGeom>
        </p:spPr>
        <p:txBody>
          <a:bodyPr wrap="square" lIns="0" tIns="0" rIns="0" bIns="0" rtlCol="0" anchor="t">
            <a:spAutoFit/>
          </a:bodyPr>
          <a:lstStyle/>
          <a:p>
            <a:pPr algn="l">
              <a:lnSpc>
                <a:spcPts val="5999"/>
              </a:lnSpc>
            </a:pPr>
            <a:r>
              <a:rPr lang="en-US" sz="4999" dirty="0">
                <a:solidFill>
                  <a:srgbClr val="00261E"/>
                </a:solidFill>
                <a:latin typeface="Bebas Neue"/>
                <a:ea typeface="Bebas Neue"/>
                <a:cs typeface="Bebas Neue"/>
                <a:sym typeface="Bebas Neue"/>
              </a:rPr>
              <a:t>Prototyping landscape </a:t>
            </a:r>
          </a:p>
        </p:txBody>
      </p:sp>
      <p:pic>
        <p:nvPicPr>
          <p:cNvPr id="12" name="Picture 11">
            <a:extLst>
              <a:ext uri="{FF2B5EF4-FFF2-40B4-BE49-F238E27FC236}">
                <a16:creationId xmlns:a16="http://schemas.microsoft.com/office/drawing/2014/main" id="{2B9FAA97-DA39-F06E-7255-3F1A2C8103E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rot="2769861">
            <a:off x="8666437" y="1393507"/>
            <a:ext cx="7288303" cy="12778696"/>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201900" y="-65250"/>
            <a:ext cx="3086092" cy="4239368"/>
            <a:chOff x="0" y="0"/>
            <a:chExt cx="4114789" cy="5652491"/>
          </a:xfrm>
        </p:grpSpPr>
        <p:sp>
          <p:nvSpPr>
            <p:cNvPr id="3" name="Freeform 3"/>
            <p:cNvSpPr/>
            <p:nvPr/>
          </p:nvSpPr>
          <p:spPr>
            <a:xfrm>
              <a:off x="127" y="127"/>
              <a:ext cx="4114546" cy="5652262"/>
            </a:xfrm>
            <a:custGeom>
              <a:avLst/>
              <a:gdLst/>
              <a:ahLst/>
              <a:cxnLst/>
              <a:rect l="l" t="t" r="r" b="b"/>
              <a:pathLst>
                <a:path w="4114546" h="5652262">
                  <a:moveTo>
                    <a:pt x="0" y="0"/>
                  </a:moveTo>
                  <a:cubicBezTo>
                    <a:pt x="52959" y="1200531"/>
                    <a:pt x="337820" y="2004441"/>
                    <a:pt x="1932940" y="1903984"/>
                  </a:cubicBezTo>
                  <a:cubicBezTo>
                    <a:pt x="2562860" y="1864360"/>
                    <a:pt x="2713609" y="2328164"/>
                    <a:pt x="2479802" y="2905506"/>
                  </a:cubicBezTo>
                  <a:cubicBezTo>
                    <a:pt x="2068068" y="3920363"/>
                    <a:pt x="1549273" y="5292471"/>
                    <a:pt x="4114546" y="5652262"/>
                  </a:cubicBezTo>
                  <a:lnTo>
                    <a:pt x="4114546" y="0"/>
                  </a:lnTo>
                  <a:close/>
                </a:path>
              </a:pathLst>
            </a:custGeom>
            <a:solidFill>
              <a:srgbClr val="47922C"/>
            </a:solidFill>
          </p:spPr>
          <p:txBody>
            <a:bodyPr/>
            <a:lstStyle/>
            <a:p>
              <a:endParaRPr lang="en-US"/>
            </a:p>
          </p:txBody>
        </p:sp>
      </p:grpSp>
      <p:sp>
        <p:nvSpPr>
          <p:cNvPr id="4" name="Freeform 4"/>
          <p:cNvSpPr/>
          <p:nvPr/>
        </p:nvSpPr>
        <p:spPr>
          <a:xfrm>
            <a:off x="9144104" y="-141600"/>
            <a:ext cx="5490742" cy="1321800"/>
          </a:xfrm>
          <a:custGeom>
            <a:avLst/>
            <a:gdLst/>
            <a:ahLst/>
            <a:cxnLst/>
            <a:rect l="l" t="t" r="r" b="b"/>
            <a:pathLst>
              <a:path w="5490742" h="1321800">
                <a:moveTo>
                  <a:pt x="0" y="0"/>
                </a:moveTo>
                <a:lnTo>
                  <a:pt x="5490742" y="0"/>
                </a:lnTo>
                <a:lnTo>
                  <a:pt x="5490742" y="1321800"/>
                </a:lnTo>
                <a:lnTo>
                  <a:pt x="0" y="1321800"/>
                </a:lnTo>
                <a:lnTo>
                  <a:pt x="0" y="0"/>
                </a:lnTo>
                <a:close/>
              </a:path>
            </a:pathLst>
          </a:custGeom>
          <a:blipFill>
            <a:blip r:embed="rId3"/>
            <a:stretch>
              <a:fillRect t="-1" b="-1"/>
            </a:stretch>
          </a:blipFill>
        </p:spPr>
        <p:txBody>
          <a:bodyPr/>
          <a:lstStyle/>
          <a:p>
            <a:endParaRPr lang="en-US"/>
          </a:p>
        </p:txBody>
      </p:sp>
      <p:sp>
        <p:nvSpPr>
          <p:cNvPr id="5" name="Freeform 5"/>
          <p:cNvSpPr/>
          <p:nvPr/>
        </p:nvSpPr>
        <p:spPr>
          <a:xfrm flipH="1">
            <a:off x="3841650" y="7519200"/>
            <a:ext cx="5917838" cy="1424700"/>
          </a:xfrm>
          <a:custGeom>
            <a:avLst/>
            <a:gdLst/>
            <a:ahLst/>
            <a:cxnLst/>
            <a:rect l="l" t="t" r="r" b="b"/>
            <a:pathLst>
              <a:path w="5917838" h="1424700">
                <a:moveTo>
                  <a:pt x="5917838" y="0"/>
                </a:moveTo>
                <a:lnTo>
                  <a:pt x="0" y="0"/>
                </a:lnTo>
                <a:lnTo>
                  <a:pt x="0" y="1424700"/>
                </a:lnTo>
                <a:lnTo>
                  <a:pt x="5917838" y="1424700"/>
                </a:lnTo>
                <a:lnTo>
                  <a:pt x="5917838" y="0"/>
                </a:lnTo>
                <a:close/>
              </a:path>
            </a:pathLst>
          </a:custGeom>
          <a:blipFill>
            <a:blip r:embed="rId4"/>
            <a:stretch>
              <a:fillRect l="-1" r="-1"/>
            </a:stretch>
          </a:blipFill>
        </p:spPr>
        <p:txBody>
          <a:bodyPr/>
          <a:lstStyle/>
          <a:p>
            <a:endParaRPr lang="en-US"/>
          </a:p>
        </p:txBody>
      </p:sp>
      <p:sp>
        <p:nvSpPr>
          <p:cNvPr id="6" name="Freeform 6"/>
          <p:cNvSpPr/>
          <p:nvPr/>
        </p:nvSpPr>
        <p:spPr>
          <a:xfrm>
            <a:off x="-380976" y="1043108"/>
            <a:ext cx="6789852" cy="1634550"/>
          </a:xfrm>
          <a:custGeom>
            <a:avLst/>
            <a:gdLst/>
            <a:ahLst/>
            <a:cxnLst/>
            <a:rect l="l" t="t" r="r" b="b"/>
            <a:pathLst>
              <a:path w="6789852" h="1634550">
                <a:moveTo>
                  <a:pt x="0" y="0"/>
                </a:moveTo>
                <a:lnTo>
                  <a:pt x="6789852" y="0"/>
                </a:lnTo>
                <a:lnTo>
                  <a:pt x="6789852" y="1634550"/>
                </a:lnTo>
                <a:lnTo>
                  <a:pt x="0" y="1634550"/>
                </a:lnTo>
                <a:lnTo>
                  <a:pt x="0" y="0"/>
                </a:lnTo>
                <a:close/>
              </a:path>
            </a:pathLst>
          </a:custGeom>
          <a:blipFill>
            <a:blip r:embed="rId3"/>
            <a:stretch>
              <a:fillRect t="-1" b="-1"/>
            </a:stretch>
          </a:blipFill>
        </p:spPr>
        <p:txBody>
          <a:bodyPr/>
          <a:lstStyle/>
          <a:p>
            <a:endParaRPr lang="en-US"/>
          </a:p>
        </p:txBody>
      </p:sp>
      <p:sp>
        <p:nvSpPr>
          <p:cNvPr id="7" name="TextBox 7"/>
          <p:cNvSpPr txBox="1"/>
          <p:nvPr/>
        </p:nvSpPr>
        <p:spPr>
          <a:xfrm>
            <a:off x="8223025" y="3834900"/>
            <a:ext cx="4345350" cy="2154436"/>
          </a:xfrm>
          <a:prstGeom prst="rect">
            <a:avLst/>
          </a:prstGeom>
        </p:spPr>
        <p:txBody>
          <a:bodyPr lIns="0" tIns="0" rIns="0" bIns="0" rtlCol="0" anchor="t">
            <a:spAutoFit/>
          </a:bodyPr>
          <a:lstStyle/>
          <a:p>
            <a:pPr algn="l">
              <a:lnSpc>
                <a:spcPts val="16800"/>
              </a:lnSpc>
            </a:pPr>
            <a:r>
              <a:rPr lang="en-US" sz="14000" dirty="0">
                <a:solidFill>
                  <a:srgbClr val="00261E"/>
                </a:solidFill>
                <a:latin typeface="Bebas Neue"/>
                <a:ea typeface="Bebas Neue"/>
                <a:cs typeface="Bebas Neue"/>
                <a:sym typeface="Bebas Neue"/>
              </a:rPr>
              <a:t>ROVER</a:t>
            </a:r>
          </a:p>
        </p:txBody>
      </p:sp>
      <p:sp>
        <p:nvSpPr>
          <p:cNvPr id="8" name="TextBox 8"/>
          <p:cNvSpPr txBox="1"/>
          <p:nvPr/>
        </p:nvSpPr>
        <p:spPr>
          <a:xfrm>
            <a:off x="5719825" y="3834876"/>
            <a:ext cx="2015550" cy="2154436"/>
          </a:xfrm>
          <a:prstGeom prst="rect">
            <a:avLst/>
          </a:prstGeom>
        </p:spPr>
        <p:txBody>
          <a:bodyPr lIns="0" tIns="0" rIns="0" bIns="0" rtlCol="0" anchor="t">
            <a:spAutoFit/>
          </a:bodyPr>
          <a:lstStyle/>
          <a:p>
            <a:pPr algn="ctr">
              <a:lnSpc>
                <a:spcPts val="16800"/>
              </a:lnSpc>
            </a:pPr>
            <a:r>
              <a:rPr lang="en-US" sz="14000" dirty="0">
                <a:solidFill>
                  <a:srgbClr val="00261E"/>
                </a:solidFill>
                <a:latin typeface="Bebas Neue"/>
                <a:ea typeface="Bebas Neue"/>
                <a:cs typeface="Bebas Neue"/>
                <a:sym typeface="Bebas Neue"/>
              </a:rPr>
              <a:t>01.</a:t>
            </a:r>
          </a:p>
        </p:txBody>
      </p:sp>
      <p:sp>
        <p:nvSpPr>
          <p:cNvPr id="10" name="Freeform 10"/>
          <p:cNvSpPr/>
          <p:nvPr/>
        </p:nvSpPr>
        <p:spPr>
          <a:xfrm>
            <a:off x="0" y="7986862"/>
            <a:ext cx="18288000" cy="2085976"/>
          </a:xfrm>
          <a:custGeom>
            <a:avLst/>
            <a:gdLst/>
            <a:ahLst/>
            <a:cxnLst/>
            <a:rect l="l" t="t" r="r" b="b"/>
            <a:pathLst>
              <a:path w="18288000" h="2085976">
                <a:moveTo>
                  <a:pt x="0" y="0"/>
                </a:moveTo>
                <a:lnTo>
                  <a:pt x="18288000" y="0"/>
                </a:lnTo>
                <a:lnTo>
                  <a:pt x="18288000" y="2085976"/>
                </a:lnTo>
                <a:lnTo>
                  <a:pt x="0" y="2085976"/>
                </a:lnTo>
                <a:lnTo>
                  <a:pt x="0" y="0"/>
                </a:lnTo>
                <a:close/>
              </a:path>
            </a:pathLst>
          </a:custGeom>
          <a:blipFill>
            <a:blip r:embed="rId5"/>
            <a:stretch>
              <a:fillRect/>
            </a:stretch>
          </a:blipFill>
        </p:spPr>
        <p:txBody>
          <a:bodyPr/>
          <a:lstStyle/>
          <a:p>
            <a:endParaRPr lang="en-US"/>
          </a:p>
        </p:txBody>
      </p:sp>
      <p:grpSp>
        <p:nvGrpSpPr>
          <p:cNvPr id="11" name="Group 11"/>
          <p:cNvGrpSpPr/>
          <p:nvPr/>
        </p:nvGrpSpPr>
        <p:grpSpPr>
          <a:xfrm>
            <a:off x="15490146" y="1632018"/>
            <a:ext cx="1038356" cy="844802"/>
            <a:chOff x="0" y="0"/>
            <a:chExt cx="1384475" cy="1126403"/>
          </a:xfrm>
        </p:grpSpPr>
        <p:sp>
          <p:nvSpPr>
            <p:cNvPr id="12" name="Freeform 12"/>
            <p:cNvSpPr/>
            <p:nvPr/>
          </p:nvSpPr>
          <p:spPr>
            <a:xfrm>
              <a:off x="127" y="0"/>
              <a:ext cx="1384300" cy="1126236"/>
            </a:xfrm>
            <a:custGeom>
              <a:avLst/>
              <a:gdLst/>
              <a:ahLst/>
              <a:cxnLst/>
              <a:rect l="l" t="t" r="r" b="b"/>
              <a:pathLst>
                <a:path w="1384300" h="1126236">
                  <a:moveTo>
                    <a:pt x="1007110" y="893572"/>
                  </a:moveTo>
                  <a:cubicBezTo>
                    <a:pt x="1384300" y="449961"/>
                    <a:pt x="320167" y="0"/>
                    <a:pt x="86360" y="412115"/>
                  </a:cubicBezTo>
                  <a:cubicBezTo>
                    <a:pt x="0" y="565150"/>
                    <a:pt x="84455" y="912749"/>
                    <a:pt x="321818" y="1033145"/>
                  </a:cubicBezTo>
                  <a:cubicBezTo>
                    <a:pt x="505206" y="1126236"/>
                    <a:pt x="812419" y="1039749"/>
                    <a:pt x="1006983" y="893572"/>
                  </a:cubicBezTo>
                  <a:close/>
                </a:path>
              </a:pathLst>
            </a:custGeom>
            <a:solidFill>
              <a:srgbClr val="47922C"/>
            </a:solidFill>
          </p:spPr>
          <p:txBody>
            <a:bodyPr/>
            <a:lstStyle/>
            <a:p>
              <a:endParaRPr lang="en-US"/>
            </a:p>
          </p:txBody>
        </p:sp>
      </p:grpSp>
      <p:sp>
        <p:nvSpPr>
          <p:cNvPr id="13" name="Freeform 13"/>
          <p:cNvSpPr/>
          <p:nvPr/>
        </p:nvSpPr>
        <p:spPr>
          <a:xfrm>
            <a:off x="13912262" y="6324764"/>
            <a:ext cx="4528124" cy="5304336"/>
          </a:xfrm>
          <a:custGeom>
            <a:avLst/>
            <a:gdLst/>
            <a:ahLst/>
            <a:cxnLst/>
            <a:rect l="l" t="t" r="r" b="b"/>
            <a:pathLst>
              <a:path w="4528124" h="5304336">
                <a:moveTo>
                  <a:pt x="0" y="0"/>
                </a:moveTo>
                <a:lnTo>
                  <a:pt x="4528124" y="0"/>
                </a:lnTo>
                <a:lnTo>
                  <a:pt x="4528124" y="5304336"/>
                </a:lnTo>
                <a:lnTo>
                  <a:pt x="0" y="530433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4" name="Freeform 14"/>
          <p:cNvSpPr/>
          <p:nvPr/>
        </p:nvSpPr>
        <p:spPr>
          <a:xfrm>
            <a:off x="10613615" y="5917776"/>
            <a:ext cx="4101555" cy="5387200"/>
          </a:xfrm>
          <a:custGeom>
            <a:avLst/>
            <a:gdLst/>
            <a:ahLst/>
            <a:cxnLst/>
            <a:rect l="l" t="t" r="r" b="b"/>
            <a:pathLst>
              <a:path w="4101555" h="5387200">
                <a:moveTo>
                  <a:pt x="0" y="0"/>
                </a:moveTo>
                <a:lnTo>
                  <a:pt x="4101556" y="0"/>
                </a:lnTo>
                <a:lnTo>
                  <a:pt x="4101556" y="5387200"/>
                </a:lnTo>
                <a:lnTo>
                  <a:pt x="0" y="538720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dirty="0"/>
          </a:p>
        </p:txBody>
      </p:sp>
      <p:sp>
        <p:nvSpPr>
          <p:cNvPr id="15" name="Freeform 15"/>
          <p:cNvSpPr/>
          <p:nvPr/>
        </p:nvSpPr>
        <p:spPr>
          <a:xfrm rot="-865630">
            <a:off x="12193026" y="4593574"/>
            <a:ext cx="5204692" cy="7079458"/>
          </a:xfrm>
          <a:custGeom>
            <a:avLst/>
            <a:gdLst/>
            <a:ahLst/>
            <a:cxnLst/>
            <a:rect l="l" t="t" r="r" b="b"/>
            <a:pathLst>
              <a:path w="5204692" h="7079458">
                <a:moveTo>
                  <a:pt x="0" y="0"/>
                </a:moveTo>
                <a:lnTo>
                  <a:pt x="5204692" y="0"/>
                </a:lnTo>
                <a:lnTo>
                  <a:pt x="5204692" y="7079458"/>
                </a:lnTo>
                <a:lnTo>
                  <a:pt x="0" y="7079458"/>
                </a:lnTo>
                <a:lnTo>
                  <a:pt x="0" y="0"/>
                </a:lnTo>
                <a:close/>
              </a:path>
            </a:pathLst>
          </a:custGeom>
          <a:blipFill>
            <a:blip r:embed="rId10"/>
            <a:stretch>
              <a:fillRect/>
            </a:stretch>
          </a:blipFill>
        </p:spPr>
        <p:txBody>
          <a:bodyPr/>
          <a:lstStyle/>
          <a:p>
            <a:endParaRPr lang="en-US"/>
          </a:p>
        </p:txBody>
      </p:sp>
      <p:sp>
        <p:nvSpPr>
          <p:cNvPr id="16" name="Freeform 16"/>
          <p:cNvSpPr/>
          <p:nvPr/>
        </p:nvSpPr>
        <p:spPr>
          <a:xfrm>
            <a:off x="9953879" y="6757231"/>
            <a:ext cx="4549670" cy="5296977"/>
          </a:xfrm>
          <a:custGeom>
            <a:avLst/>
            <a:gdLst/>
            <a:ahLst/>
            <a:cxnLst/>
            <a:rect l="l" t="t" r="r" b="b"/>
            <a:pathLst>
              <a:path w="4549670" h="5296977">
                <a:moveTo>
                  <a:pt x="0" y="0"/>
                </a:moveTo>
                <a:lnTo>
                  <a:pt x="4549670" y="0"/>
                </a:lnTo>
                <a:lnTo>
                  <a:pt x="4549670" y="5296976"/>
                </a:lnTo>
                <a:lnTo>
                  <a:pt x="0" y="5296976"/>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n-US"/>
          </a:p>
        </p:txBody>
      </p:sp>
      <p:pic>
        <p:nvPicPr>
          <p:cNvPr id="9" name="Picture 8">
            <a:extLst>
              <a:ext uri="{FF2B5EF4-FFF2-40B4-BE49-F238E27FC236}">
                <a16:creationId xmlns:a16="http://schemas.microsoft.com/office/drawing/2014/main" id="{FD2D0D78-4FBF-42B7-067B-244DD9EA8A7E}"/>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rot="2769861">
            <a:off x="-406083" y="1844698"/>
            <a:ext cx="7288303" cy="12778696"/>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4370860" y="-616690"/>
            <a:ext cx="3300412" cy="4533950"/>
            <a:chOff x="0" y="0"/>
            <a:chExt cx="4400549" cy="6045267"/>
          </a:xfrm>
        </p:grpSpPr>
        <p:sp>
          <p:nvSpPr>
            <p:cNvPr id="3" name="Freeform 3"/>
            <p:cNvSpPr/>
            <p:nvPr/>
          </p:nvSpPr>
          <p:spPr>
            <a:xfrm>
              <a:off x="254" y="127"/>
              <a:ext cx="4400169" cy="6044819"/>
            </a:xfrm>
            <a:custGeom>
              <a:avLst/>
              <a:gdLst/>
              <a:ahLst/>
              <a:cxnLst/>
              <a:rect l="l" t="t" r="r" b="b"/>
              <a:pathLst>
                <a:path w="4400169" h="6044819">
                  <a:moveTo>
                    <a:pt x="4400169" y="0"/>
                  </a:moveTo>
                  <a:cubicBezTo>
                    <a:pt x="4343527" y="1283970"/>
                    <a:pt x="4038854" y="2143760"/>
                    <a:pt x="2332990" y="2036191"/>
                  </a:cubicBezTo>
                  <a:cubicBezTo>
                    <a:pt x="1659382" y="1993773"/>
                    <a:pt x="1498092" y="2489835"/>
                    <a:pt x="1748155" y="3107309"/>
                  </a:cubicBezTo>
                  <a:cubicBezTo>
                    <a:pt x="2188591" y="4192651"/>
                    <a:pt x="2743327" y="5660009"/>
                    <a:pt x="0" y="6044819"/>
                  </a:cubicBezTo>
                  <a:lnTo>
                    <a:pt x="0" y="0"/>
                  </a:lnTo>
                  <a:close/>
                </a:path>
              </a:pathLst>
            </a:custGeom>
            <a:solidFill>
              <a:srgbClr val="47922C"/>
            </a:solidFill>
          </p:spPr>
          <p:txBody>
            <a:bodyPr/>
            <a:lstStyle/>
            <a:p>
              <a:endParaRPr lang="en-US"/>
            </a:p>
          </p:txBody>
        </p:sp>
      </p:grpSp>
      <p:sp>
        <p:nvSpPr>
          <p:cNvPr id="4" name="Freeform 4"/>
          <p:cNvSpPr/>
          <p:nvPr/>
        </p:nvSpPr>
        <p:spPr>
          <a:xfrm>
            <a:off x="-2851394" y="1506352"/>
            <a:ext cx="4910398" cy="1182092"/>
          </a:xfrm>
          <a:custGeom>
            <a:avLst/>
            <a:gdLst/>
            <a:ahLst/>
            <a:cxnLst/>
            <a:rect l="l" t="t" r="r" b="b"/>
            <a:pathLst>
              <a:path w="4910398" h="1182092">
                <a:moveTo>
                  <a:pt x="0" y="0"/>
                </a:moveTo>
                <a:lnTo>
                  <a:pt x="4910398" y="0"/>
                </a:lnTo>
                <a:lnTo>
                  <a:pt x="4910398" y="1182092"/>
                </a:lnTo>
                <a:lnTo>
                  <a:pt x="0" y="1182092"/>
                </a:lnTo>
                <a:lnTo>
                  <a:pt x="0" y="0"/>
                </a:lnTo>
                <a:close/>
              </a:path>
            </a:pathLst>
          </a:custGeom>
          <a:blipFill>
            <a:blip r:embed="rId3"/>
            <a:stretch>
              <a:fillRect t="-1" b="-1"/>
            </a:stretch>
          </a:blipFill>
        </p:spPr>
        <p:txBody>
          <a:bodyPr/>
          <a:lstStyle/>
          <a:p>
            <a:endParaRPr lang="en-US"/>
          </a:p>
        </p:txBody>
      </p:sp>
      <p:sp>
        <p:nvSpPr>
          <p:cNvPr id="9" name="TextBox 9"/>
          <p:cNvSpPr txBox="1"/>
          <p:nvPr/>
        </p:nvSpPr>
        <p:spPr>
          <a:xfrm>
            <a:off x="1531425" y="1151900"/>
            <a:ext cx="15225150" cy="1077218"/>
          </a:xfrm>
          <a:prstGeom prst="rect">
            <a:avLst/>
          </a:prstGeom>
        </p:spPr>
        <p:txBody>
          <a:bodyPr lIns="0" tIns="0" rIns="0" bIns="0" rtlCol="0" anchor="t">
            <a:spAutoFit/>
          </a:bodyPr>
          <a:lstStyle/>
          <a:p>
            <a:pPr algn="l">
              <a:lnSpc>
                <a:spcPts val="8400"/>
              </a:lnSpc>
            </a:pPr>
            <a:r>
              <a:rPr lang="en-US" sz="7000" dirty="0">
                <a:solidFill>
                  <a:srgbClr val="00261E"/>
                </a:solidFill>
                <a:latin typeface="Bebas Neue"/>
                <a:ea typeface="Bebas Neue"/>
                <a:cs typeface="Bebas Neue"/>
                <a:sym typeface="Bebas Neue"/>
              </a:rPr>
              <a:t>ROVER- FEATURES</a:t>
            </a:r>
          </a:p>
        </p:txBody>
      </p:sp>
      <p:sp>
        <p:nvSpPr>
          <p:cNvPr id="11" name="Freeform 11"/>
          <p:cNvSpPr/>
          <p:nvPr/>
        </p:nvSpPr>
        <p:spPr>
          <a:xfrm>
            <a:off x="8277650" y="8590098"/>
            <a:ext cx="10010348" cy="2252310"/>
          </a:xfrm>
          <a:custGeom>
            <a:avLst/>
            <a:gdLst/>
            <a:ahLst/>
            <a:cxnLst/>
            <a:rect l="l" t="t" r="r" b="b"/>
            <a:pathLst>
              <a:path w="10010348" h="2252310">
                <a:moveTo>
                  <a:pt x="0" y="0"/>
                </a:moveTo>
                <a:lnTo>
                  <a:pt x="10010348" y="0"/>
                </a:lnTo>
                <a:lnTo>
                  <a:pt x="10010348" y="2252310"/>
                </a:lnTo>
                <a:lnTo>
                  <a:pt x="0" y="2252310"/>
                </a:lnTo>
                <a:lnTo>
                  <a:pt x="0" y="0"/>
                </a:lnTo>
                <a:close/>
              </a:path>
            </a:pathLst>
          </a:custGeom>
          <a:blipFill>
            <a:blip r:embed="rId4"/>
            <a:stretch>
              <a:fillRect/>
            </a:stretch>
          </a:blipFill>
        </p:spPr>
        <p:txBody>
          <a:bodyPr/>
          <a:lstStyle/>
          <a:p>
            <a:endParaRPr lang="en-US"/>
          </a:p>
        </p:txBody>
      </p:sp>
      <p:sp>
        <p:nvSpPr>
          <p:cNvPr id="12" name="Freeform 12"/>
          <p:cNvSpPr/>
          <p:nvPr/>
        </p:nvSpPr>
        <p:spPr>
          <a:xfrm>
            <a:off x="0" y="8842784"/>
            <a:ext cx="9395038" cy="2113864"/>
          </a:xfrm>
          <a:custGeom>
            <a:avLst/>
            <a:gdLst/>
            <a:ahLst/>
            <a:cxnLst/>
            <a:rect l="l" t="t" r="r" b="b"/>
            <a:pathLst>
              <a:path w="9395038" h="2113864">
                <a:moveTo>
                  <a:pt x="0" y="0"/>
                </a:moveTo>
                <a:lnTo>
                  <a:pt x="9395038" y="0"/>
                </a:lnTo>
                <a:lnTo>
                  <a:pt x="9395038" y="2113864"/>
                </a:lnTo>
                <a:lnTo>
                  <a:pt x="0" y="2113864"/>
                </a:lnTo>
                <a:lnTo>
                  <a:pt x="0" y="0"/>
                </a:lnTo>
                <a:close/>
              </a:path>
            </a:pathLst>
          </a:custGeom>
          <a:blipFill>
            <a:blip r:embed="rId5"/>
            <a:stretch>
              <a:fillRect/>
            </a:stretch>
          </a:blipFill>
        </p:spPr>
        <p:txBody>
          <a:bodyPr/>
          <a:lstStyle/>
          <a:p>
            <a:endParaRPr lang="en-US"/>
          </a:p>
        </p:txBody>
      </p:sp>
      <p:sp>
        <p:nvSpPr>
          <p:cNvPr id="13" name="Freeform 13"/>
          <p:cNvSpPr/>
          <p:nvPr/>
        </p:nvSpPr>
        <p:spPr>
          <a:xfrm>
            <a:off x="15690774" y="8358798"/>
            <a:ext cx="1606948" cy="1212622"/>
          </a:xfrm>
          <a:custGeom>
            <a:avLst/>
            <a:gdLst/>
            <a:ahLst/>
            <a:cxnLst/>
            <a:rect l="l" t="t" r="r" b="b"/>
            <a:pathLst>
              <a:path w="1606948" h="1212622">
                <a:moveTo>
                  <a:pt x="0" y="0"/>
                </a:moveTo>
                <a:lnTo>
                  <a:pt x="1606948" y="0"/>
                </a:lnTo>
                <a:lnTo>
                  <a:pt x="1606948" y="1212622"/>
                </a:lnTo>
                <a:lnTo>
                  <a:pt x="0" y="1212622"/>
                </a:lnTo>
                <a:lnTo>
                  <a:pt x="0" y="0"/>
                </a:lnTo>
                <a:close/>
              </a:path>
            </a:pathLst>
          </a:custGeom>
          <a:blipFill>
            <a:blip r:embed="rId6"/>
            <a:stretch>
              <a:fillRect t="-1" b="-1"/>
            </a:stretch>
          </a:blipFill>
        </p:spPr>
        <p:txBody>
          <a:bodyPr/>
          <a:lstStyle/>
          <a:p>
            <a:endParaRPr lang="en-US"/>
          </a:p>
        </p:txBody>
      </p:sp>
      <p:sp>
        <p:nvSpPr>
          <p:cNvPr id="14" name="Freeform 14"/>
          <p:cNvSpPr/>
          <p:nvPr/>
        </p:nvSpPr>
        <p:spPr>
          <a:xfrm>
            <a:off x="2421148" y="8392400"/>
            <a:ext cx="1490378" cy="1145400"/>
          </a:xfrm>
          <a:custGeom>
            <a:avLst/>
            <a:gdLst/>
            <a:ahLst/>
            <a:cxnLst/>
            <a:rect l="l" t="t" r="r" b="b"/>
            <a:pathLst>
              <a:path w="1490378" h="1145400">
                <a:moveTo>
                  <a:pt x="0" y="0"/>
                </a:moveTo>
                <a:lnTo>
                  <a:pt x="1490378" y="0"/>
                </a:lnTo>
                <a:lnTo>
                  <a:pt x="1490378" y="1145400"/>
                </a:lnTo>
                <a:lnTo>
                  <a:pt x="0" y="1145400"/>
                </a:lnTo>
                <a:lnTo>
                  <a:pt x="0" y="0"/>
                </a:lnTo>
                <a:close/>
              </a:path>
            </a:pathLst>
          </a:custGeom>
          <a:blipFill>
            <a:blip r:embed="rId7"/>
            <a:stretch>
              <a:fillRect/>
            </a:stretch>
          </a:blipFill>
        </p:spPr>
        <p:txBody>
          <a:bodyPr/>
          <a:lstStyle/>
          <a:p>
            <a:endParaRPr lang="en-US"/>
          </a:p>
        </p:txBody>
      </p:sp>
      <p:grpSp>
        <p:nvGrpSpPr>
          <p:cNvPr id="15" name="Group 15"/>
          <p:cNvGrpSpPr/>
          <p:nvPr/>
        </p:nvGrpSpPr>
        <p:grpSpPr>
          <a:xfrm rot="-5400000">
            <a:off x="1560792" y="6783168"/>
            <a:ext cx="2098136" cy="5219620"/>
            <a:chOff x="0" y="0"/>
            <a:chExt cx="2797515" cy="6959493"/>
          </a:xfrm>
        </p:grpSpPr>
        <p:sp>
          <p:nvSpPr>
            <p:cNvPr id="16" name="Freeform 16"/>
            <p:cNvSpPr/>
            <p:nvPr/>
          </p:nvSpPr>
          <p:spPr>
            <a:xfrm>
              <a:off x="0" y="0"/>
              <a:ext cx="2797556" cy="6959346"/>
            </a:xfrm>
            <a:custGeom>
              <a:avLst/>
              <a:gdLst/>
              <a:ahLst/>
              <a:cxnLst/>
              <a:rect l="l" t="t" r="r" b="b"/>
              <a:pathLst>
                <a:path w="2797556" h="6959346">
                  <a:moveTo>
                    <a:pt x="2683129" y="0"/>
                  </a:moveTo>
                  <a:lnTo>
                    <a:pt x="0" y="0"/>
                  </a:lnTo>
                  <a:lnTo>
                    <a:pt x="0" y="6959346"/>
                  </a:lnTo>
                  <a:cubicBezTo>
                    <a:pt x="1004824" y="6447028"/>
                    <a:pt x="1122807" y="5795645"/>
                    <a:pt x="836295" y="4443857"/>
                  </a:cubicBezTo>
                  <a:cubicBezTo>
                    <a:pt x="381254" y="2297303"/>
                    <a:pt x="1484249" y="2783078"/>
                    <a:pt x="2095754" y="2178685"/>
                  </a:cubicBezTo>
                  <a:cubicBezTo>
                    <a:pt x="2707386" y="1574038"/>
                    <a:pt x="2797556" y="740029"/>
                    <a:pt x="2683129" y="0"/>
                  </a:cubicBezTo>
                  <a:close/>
                </a:path>
              </a:pathLst>
            </a:custGeom>
            <a:solidFill>
              <a:srgbClr val="47922C"/>
            </a:solidFill>
          </p:spPr>
          <p:txBody>
            <a:bodyPr/>
            <a:lstStyle/>
            <a:p>
              <a:endParaRPr lang="en-US"/>
            </a:p>
          </p:txBody>
        </p:sp>
      </p:grpSp>
      <p:sp>
        <p:nvSpPr>
          <p:cNvPr id="17" name="Freeform 17"/>
          <p:cNvSpPr/>
          <p:nvPr/>
        </p:nvSpPr>
        <p:spPr>
          <a:xfrm>
            <a:off x="6729382" y="249052"/>
            <a:ext cx="4910398" cy="1182092"/>
          </a:xfrm>
          <a:custGeom>
            <a:avLst/>
            <a:gdLst/>
            <a:ahLst/>
            <a:cxnLst/>
            <a:rect l="l" t="t" r="r" b="b"/>
            <a:pathLst>
              <a:path w="4910398" h="1182092">
                <a:moveTo>
                  <a:pt x="0" y="0"/>
                </a:moveTo>
                <a:lnTo>
                  <a:pt x="4910398" y="0"/>
                </a:lnTo>
                <a:lnTo>
                  <a:pt x="4910398" y="1182092"/>
                </a:lnTo>
                <a:lnTo>
                  <a:pt x="0" y="1182092"/>
                </a:lnTo>
                <a:lnTo>
                  <a:pt x="0" y="0"/>
                </a:lnTo>
                <a:close/>
              </a:path>
            </a:pathLst>
          </a:custGeom>
          <a:blipFill>
            <a:blip r:embed="rId3"/>
            <a:stretch>
              <a:fillRect t="-1" b="-1"/>
            </a:stretch>
          </a:blipFill>
        </p:spPr>
        <p:txBody>
          <a:bodyPr/>
          <a:lstStyle/>
          <a:p>
            <a:endParaRPr lang="en-US"/>
          </a:p>
        </p:txBody>
      </p:sp>
      <p:sp>
        <p:nvSpPr>
          <p:cNvPr id="18" name="TextBox 18"/>
          <p:cNvSpPr txBox="1"/>
          <p:nvPr/>
        </p:nvSpPr>
        <p:spPr>
          <a:xfrm>
            <a:off x="13051127" y="3370925"/>
            <a:ext cx="3580950" cy="769441"/>
          </a:xfrm>
          <a:prstGeom prst="rect">
            <a:avLst/>
          </a:prstGeom>
        </p:spPr>
        <p:txBody>
          <a:bodyPr lIns="0" tIns="0" rIns="0" bIns="0" rtlCol="0" anchor="t">
            <a:spAutoFit/>
          </a:bodyPr>
          <a:lstStyle/>
          <a:p>
            <a:pPr algn="l">
              <a:lnSpc>
                <a:spcPts val="5999"/>
              </a:lnSpc>
            </a:pPr>
            <a:r>
              <a:rPr lang="en-US" sz="4999" dirty="0">
                <a:solidFill>
                  <a:srgbClr val="00261E"/>
                </a:solidFill>
                <a:latin typeface="Bebas Neue"/>
                <a:ea typeface="Bebas Neue"/>
                <a:cs typeface="Bebas Neue"/>
                <a:sym typeface="Bebas Neue"/>
              </a:rPr>
              <a:t>MOVEMENT</a:t>
            </a:r>
          </a:p>
        </p:txBody>
      </p:sp>
      <p:grpSp>
        <p:nvGrpSpPr>
          <p:cNvPr id="19" name="Group 19"/>
          <p:cNvGrpSpPr/>
          <p:nvPr/>
        </p:nvGrpSpPr>
        <p:grpSpPr>
          <a:xfrm>
            <a:off x="11812934" y="3077300"/>
            <a:ext cx="1145400" cy="1145400"/>
            <a:chOff x="0" y="0"/>
            <a:chExt cx="1527200" cy="1527200"/>
          </a:xfrm>
        </p:grpSpPr>
        <p:sp>
          <p:nvSpPr>
            <p:cNvPr id="20" name="Freeform 20"/>
            <p:cNvSpPr/>
            <p:nvPr/>
          </p:nvSpPr>
          <p:spPr>
            <a:xfrm>
              <a:off x="0" y="0"/>
              <a:ext cx="1527175" cy="1527175"/>
            </a:xfrm>
            <a:custGeom>
              <a:avLst/>
              <a:gdLst/>
              <a:ahLst/>
              <a:cxnLst/>
              <a:rect l="l" t="t" r="r" b="b"/>
              <a:pathLst>
                <a:path w="1527175" h="1527175">
                  <a:moveTo>
                    <a:pt x="0" y="0"/>
                  </a:moveTo>
                  <a:lnTo>
                    <a:pt x="1527175" y="0"/>
                  </a:lnTo>
                  <a:lnTo>
                    <a:pt x="1527175" y="1527175"/>
                  </a:lnTo>
                  <a:lnTo>
                    <a:pt x="0" y="1527175"/>
                  </a:lnTo>
                  <a:close/>
                </a:path>
              </a:pathLst>
            </a:custGeom>
            <a:solidFill>
              <a:srgbClr val="47922C"/>
            </a:solidFill>
          </p:spPr>
          <p:txBody>
            <a:bodyPr/>
            <a:lstStyle/>
            <a:p>
              <a:endParaRPr lang="en-US"/>
            </a:p>
          </p:txBody>
        </p:sp>
      </p:grpSp>
      <p:sp>
        <p:nvSpPr>
          <p:cNvPr id="21" name="TextBox 21"/>
          <p:cNvSpPr txBox="1"/>
          <p:nvPr/>
        </p:nvSpPr>
        <p:spPr>
          <a:xfrm>
            <a:off x="11904367" y="4560100"/>
            <a:ext cx="4727550" cy="4062651"/>
          </a:xfrm>
          <a:prstGeom prst="rect">
            <a:avLst/>
          </a:prstGeom>
        </p:spPr>
        <p:txBody>
          <a:bodyPr lIns="0" tIns="0" rIns="0" bIns="0" rtlCol="0" anchor="t">
            <a:spAutoFit/>
          </a:bodyPr>
          <a:lstStyle/>
          <a:p>
            <a:r>
              <a:rPr lang="en-US" sz="2400" dirty="0"/>
              <a:t>The rover moves using two DC motors controlled by a </a:t>
            </a:r>
            <a:r>
              <a:rPr lang="en-US" sz="2400" dirty="0" err="1"/>
              <a:t>motordriver</a:t>
            </a:r>
            <a:r>
              <a:rPr lang="en-US" sz="2400" dirty="0"/>
              <a:t>—one at the back for driving speed and another at the front for steering direction. It turns, rolls, and adjusts its path smoothly across the soil, guided by signals from the app over Bluetooth. Though its motion looks simple, every move is a balance of speed, direction, and control working together.</a:t>
            </a:r>
          </a:p>
        </p:txBody>
      </p:sp>
      <p:sp>
        <p:nvSpPr>
          <p:cNvPr id="23" name="TextBox 23"/>
          <p:cNvSpPr txBox="1"/>
          <p:nvPr/>
        </p:nvSpPr>
        <p:spPr>
          <a:xfrm>
            <a:off x="2802419" y="3370925"/>
            <a:ext cx="3580950" cy="769441"/>
          </a:xfrm>
          <a:prstGeom prst="rect">
            <a:avLst/>
          </a:prstGeom>
        </p:spPr>
        <p:txBody>
          <a:bodyPr lIns="0" tIns="0" rIns="0" bIns="0" rtlCol="0" anchor="t">
            <a:spAutoFit/>
          </a:bodyPr>
          <a:lstStyle/>
          <a:p>
            <a:pPr algn="l">
              <a:lnSpc>
                <a:spcPts val="5999"/>
              </a:lnSpc>
            </a:pPr>
            <a:r>
              <a:rPr lang="en-US" sz="4999" dirty="0">
                <a:solidFill>
                  <a:srgbClr val="00261E"/>
                </a:solidFill>
                <a:latin typeface="Bebas Neue"/>
                <a:ea typeface="Bebas Neue"/>
                <a:cs typeface="Bebas Neue"/>
                <a:sym typeface="Bebas Neue"/>
              </a:rPr>
              <a:t>SENSORS</a:t>
            </a:r>
          </a:p>
        </p:txBody>
      </p:sp>
      <p:sp>
        <p:nvSpPr>
          <p:cNvPr id="24" name="TextBox 24"/>
          <p:cNvSpPr txBox="1"/>
          <p:nvPr/>
        </p:nvSpPr>
        <p:spPr>
          <a:xfrm>
            <a:off x="1655925" y="4560106"/>
            <a:ext cx="4727550" cy="4062651"/>
          </a:xfrm>
          <a:prstGeom prst="rect">
            <a:avLst/>
          </a:prstGeom>
        </p:spPr>
        <p:txBody>
          <a:bodyPr lIns="0" tIns="0" rIns="0" bIns="0" rtlCol="0" anchor="t">
            <a:spAutoFit/>
          </a:bodyPr>
          <a:lstStyle/>
          <a:p>
            <a:r>
              <a:rPr lang="en-US" sz="2400" dirty="0"/>
              <a:t>The rover is fitted with sensors that help it sense and study its surroundings—it carries a DHT11 for reading air temperature and humidity, a soil moisture probe to check how wet the ground is, and an ESP32-CAM with an OV2640 camera for capturing real-time images. Their names might sound technical, but they simply let the rover feel the air, touch the soil, and see the world around it.</a:t>
            </a:r>
          </a:p>
        </p:txBody>
      </p:sp>
      <p:sp>
        <p:nvSpPr>
          <p:cNvPr id="26" name="Freeform 26"/>
          <p:cNvSpPr/>
          <p:nvPr/>
        </p:nvSpPr>
        <p:spPr>
          <a:xfrm>
            <a:off x="1564498" y="3077300"/>
            <a:ext cx="1145381" cy="1145381"/>
          </a:xfrm>
          <a:custGeom>
            <a:avLst/>
            <a:gdLst/>
            <a:ahLst/>
            <a:cxnLst/>
            <a:rect l="l" t="t" r="r" b="b"/>
            <a:pathLst>
              <a:path w="1527175" h="1527175">
                <a:moveTo>
                  <a:pt x="0" y="0"/>
                </a:moveTo>
                <a:lnTo>
                  <a:pt x="1527175" y="0"/>
                </a:lnTo>
                <a:lnTo>
                  <a:pt x="1527175" y="1527175"/>
                </a:lnTo>
                <a:lnTo>
                  <a:pt x="0" y="1527175"/>
                </a:lnTo>
                <a:close/>
              </a:path>
            </a:pathLst>
          </a:custGeom>
          <a:solidFill>
            <a:srgbClr val="47922C"/>
          </a:solidFill>
        </p:spPr>
        <p:txBody>
          <a:bodyPr/>
          <a:lstStyle/>
          <a:p>
            <a:endParaRPr lang="en-US" dirty="0"/>
          </a:p>
        </p:txBody>
      </p:sp>
      <p:sp>
        <p:nvSpPr>
          <p:cNvPr id="41" name="Freeform 37">
            <a:extLst>
              <a:ext uri="{FF2B5EF4-FFF2-40B4-BE49-F238E27FC236}">
                <a16:creationId xmlns:a16="http://schemas.microsoft.com/office/drawing/2014/main" id="{3EF66CC8-5B76-E387-7836-E8DA47738D69}"/>
              </a:ext>
            </a:extLst>
          </p:cNvPr>
          <p:cNvSpPr/>
          <p:nvPr/>
        </p:nvSpPr>
        <p:spPr>
          <a:xfrm>
            <a:off x="1766220" y="3280800"/>
            <a:ext cx="741936" cy="740396"/>
          </a:xfrm>
          <a:custGeom>
            <a:avLst/>
            <a:gdLst/>
            <a:ahLst/>
            <a:cxnLst/>
            <a:rect l="l" t="t" r="r" b="b"/>
            <a:pathLst>
              <a:path w="741936" h="740396">
                <a:moveTo>
                  <a:pt x="0" y="0"/>
                </a:moveTo>
                <a:lnTo>
                  <a:pt x="741936" y="0"/>
                </a:lnTo>
                <a:lnTo>
                  <a:pt x="741936" y="740396"/>
                </a:lnTo>
                <a:lnTo>
                  <a:pt x="0" y="74039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42" name="Freeform 41">
            <a:extLst>
              <a:ext uri="{FF2B5EF4-FFF2-40B4-BE49-F238E27FC236}">
                <a16:creationId xmlns:a16="http://schemas.microsoft.com/office/drawing/2014/main" id="{C4CC5C10-9D52-A6DA-A415-E95DFB972A32}"/>
              </a:ext>
            </a:extLst>
          </p:cNvPr>
          <p:cNvSpPr/>
          <p:nvPr/>
        </p:nvSpPr>
        <p:spPr>
          <a:xfrm>
            <a:off x="11969595" y="3333769"/>
            <a:ext cx="742676" cy="740454"/>
          </a:xfrm>
          <a:custGeom>
            <a:avLst/>
            <a:gdLst/>
            <a:ahLst/>
            <a:cxnLst/>
            <a:rect l="l" t="t" r="r" b="b"/>
            <a:pathLst>
              <a:path w="742676" h="740454">
                <a:moveTo>
                  <a:pt x="0" y="0"/>
                </a:moveTo>
                <a:lnTo>
                  <a:pt x="742676" y="0"/>
                </a:lnTo>
                <a:lnTo>
                  <a:pt x="742676" y="740454"/>
                </a:lnTo>
                <a:lnTo>
                  <a:pt x="0" y="740454"/>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pic>
        <p:nvPicPr>
          <p:cNvPr id="5" name="Picture 4">
            <a:extLst>
              <a:ext uri="{FF2B5EF4-FFF2-40B4-BE49-F238E27FC236}">
                <a16:creationId xmlns:a16="http://schemas.microsoft.com/office/drawing/2014/main" id="{31AD2F6D-DE83-7392-99F0-79CB445A552B}"/>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rot="2769861">
            <a:off x="5205018" y="3832763"/>
            <a:ext cx="6228181" cy="10919967"/>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71358" y="8714800"/>
            <a:ext cx="13547018" cy="3048050"/>
          </a:xfrm>
          <a:custGeom>
            <a:avLst/>
            <a:gdLst/>
            <a:ahLst/>
            <a:cxnLst/>
            <a:rect l="l" t="t" r="r" b="b"/>
            <a:pathLst>
              <a:path w="13547018" h="3048050">
                <a:moveTo>
                  <a:pt x="0" y="0"/>
                </a:moveTo>
                <a:lnTo>
                  <a:pt x="13547018" y="0"/>
                </a:lnTo>
                <a:lnTo>
                  <a:pt x="13547018" y="3048050"/>
                </a:lnTo>
                <a:lnTo>
                  <a:pt x="0" y="3048050"/>
                </a:lnTo>
                <a:lnTo>
                  <a:pt x="0" y="0"/>
                </a:lnTo>
                <a:close/>
              </a:path>
            </a:pathLst>
          </a:custGeom>
          <a:blipFill>
            <a:blip r:embed="rId3"/>
            <a:stretch>
              <a:fillRect/>
            </a:stretch>
          </a:blipFill>
        </p:spPr>
        <p:txBody>
          <a:bodyPr/>
          <a:lstStyle/>
          <a:p>
            <a:endParaRPr lang="en-US"/>
          </a:p>
        </p:txBody>
      </p:sp>
      <p:sp>
        <p:nvSpPr>
          <p:cNvPr id="3" name="Freeform 3"/>
          <p:cNvSpPr/>
          <p:nvPr/>
        </p:nvSpPr>
        <p:spPr>
          <a:xfrm>
            <a:off x="5433200" y="8528542"/>
            <a:ext cx="13547002" cy="3048046"/>
          </a:xfrm>
          <a:custGeom>
            <a:avLst/>
            <a:gdLst/>
            <a:ahLst/>
            <a:cxnLst/>
            <a:rect l="l" t="t" r="r" b="b"/>
            <a:pathLst>
              <a:path w="13547002" h="3048046">
                <a:moveTo>
                  <a:pt x="0" y="0"/>
                </a:moveTo>
                <a:lnTo>
                  <a:pt x="13547002" y="0"/>
                </a:lnTo>
                <a:lnTo>
                  <a:pt x="13547002" y="3048046"/>
                </a:lnTo>
                <a:lnTo>
                  <a:pt x="0" y="3048046"/>
                </a:lnTo>
                <a:lnTo>
                  <a:pt x="0" y="0"/>
                </a:lnTo>
                <a:close/>
              </a:path>
            </a:pathLst>
          </a:custGeom>
          <a:blipFill>
            <a:blip r:embed="rId4"/>
            <a:stretch>
              <a:fillRect/>
            </a:stretch>
          </a:blipFill>
        </p:spPr>
        <p:txBody>
          <a:bodyPr/>
          <a:lstStyle/>
          <a:p>
            <a:endParaRPr lang="en-US"/>
          </a:p>
        </p:txBody>
      </p:sp>
      <p:grpSp>
        <p:nvGrpSpPr>
          <p:cNvPr id="4" name="Group 4"/>
          <p:cNvGrpSpPr/>
          <p:nvPr/>
        </p:nvGrpSpPr>
        <p:grpSpPr>
          <a:xfrm rot="-10800000">
            <a:off x="0" y="-5522"/>
            <a:ext cx="18288200" cy="1145422"/>
            <a:chOff x="0" y="0"/>
            <a:chExt cx="24384267" cy="1527229"/>
          </a:xfrm>
        </p:grpSpPr>
        <p:sp>
          <p:nvSpPr>
            <p:cNvPr id="5" name="Freeform 5"/>
            <p:cNvSpPr/>
            <p:nvPr/>
          </p:nvSpPr>
          <p:spPr>
            <a:xfrm>
              <a:off x="254" y="127"/>
              <a:ext cx="24384000" cy="1526921"/>
            </a:xfrm>
            <a:custGeom>
              <a:avLst/>
              <a:gdLst/>
              <a:ahLst/>
              <a:cxnLst/>
              <a:rect l="l" t="t" r="r" b="b"/>
              <a:pathLst>
                <a:path w="24384000" h="1526921">
                  <a:moveTo>
                    <a:pt x="24384000" y="514096"/>
                  </a:moveTo>
                  <a:cubicBezTo>
                    <a:pt x="23547197" y="95631"/>
                    <a:pt x="22232111" y="0"/>
                    <a:pt x="21128483" y="584073"/>
                  </a:cubicBezTo>
                  <a:cubicBezTo>
                    <a:pt x="20262216" y="1042670"/>
                    <a:pt x="19285586" y="1103630"/>
                    <a:pt x="18265014" y="1023239"/>
                  </a:cubicBezTo>
                  <a:cubicBezTo>
                    <a:pt x="12100307" y="538353"/>
                    <a:pt x="12952858" y="288544"/>
                    <a:pt x="6504052" y="986917"/>
                  </a:cubicBezTo>
                  <a:cubicBezTo>
                    <a:pt x="5345303" y="1112520"/>
                    <a:pt x="4230497" y="1100582"/>
                    <a:pt x="3255264" y="584073"/>
                  </a:cubicBezTo>
                  <a:cubicBezTo>
                    <a:pt x="2151888" y="0"/>
                    <a:pt x="837438" y="95885"/>
                    <a:pt x="0" y="514096"/>
                  </a:cubicBezTo>
                  <a:lnTo>
                    <a:pt x="0" y="1526921"/>
                  </a:lnTo>
                  <a:lnTo>
                    <a:pt x="24383238" y="1526921"/>
                  </a:lnTo>
                  <a:lnTo>
                    <a:pt x="24383238" y="514096"/>
                  </a:lnTo>
                  <a:close/>
                </a:path>
              </a:pathLst>
            </a:custGeom>
            <a:solidFill>
              <a:srgbClr val="47922C"/>
            </a:solidFill>
          </p:spPr>
          <p:txBody>
            <a:bodyPr/>
            <a:lstStyle/>
            <a:p>
              <a:endParaRPr lang="en-US"/>
            </a:p>
          </p:txBody>
        </p:sp>
      </p:grpSp>
      <p:sp>
        <p:nvSpPr>
          <p:cNvPr id="6" name="TextBox 6"/>
          <p:cNvSpPr txBox="1"/>
          <p:nvPr/>
        </p:nvSpPr>
        <p:spPr>
          <a:xfrm>
            <a:off x="1531425" y="4550255"/>
            <a:ext cx="4813350" cy="784830"/>
          </a:xfrm>
          <a:prstGeom prst="rect">
            <a:avLst/>
          </a:prstGeom>
        </p:spPr>
        <p:txBody>
          <a:bodyPr lIns="0" tIns="0" rIns="0" bIns="0" rtlCol="0" anchor="t">
            <a:spAutoFit/>
          </a:bodyPr>
          <a:lstStyle/>
          <a:p>
            <a:pPr>
              <a:lnSpc>
                <a:spcPts val="5999"/>
              </a:lnSpc>
            </a:pPr>
            <a:r>
              <a:rPr lang="en-US" sz="5400" dirty="0"/>
              <a:t>Sensor Unit</a:t>
            </a:r>
            <a:endParaRPr lang="en-US" sz="4999" dirty="0">
              <a:solidFill>
                <a:srgbClr val="00261E"/>
              </a:solidFill>
              <a:latin typeface="Bebas Neue"/>
              <a:ea typeface="Bebas Neue"/>
              <a:cs typeface="Bebas Neue"/>
              <a:sym typeface="Bebas Neue"/>
            </a:endParaRPr>
          </a:p>
        </p:txBody>
      </p:sp>
      <p:sp>
        <p:nvSpPr>
          <p:cNvPr id="7" name="TextBox 7"/>
          <p:cNvSpPr txBox="1"/>
          <p:nvPr/>
        </p:nvSpPr>
        <p:spPr>
          <a:xfrm>
            <a:off x="1531425" y="5378698"/>
            <a:ext cx="4813350" cy="3706849"/>
          </a:xfrm>
          <a:prstGeom prst="rect">
            <a:avLst/>
          </a:prstGeom>
        </p:spPr>
        <p:txBody>
          <a:bodyPr lIns="0" tIns="0" rIns="0" bIns="0" rtlCol="0" anchor="t">
            <a:spAutoFit/>
          </a:bodyPr>
          <a:lstStyle/>
          <a:p>
            <a:pPr>
              <a:lnSpc>
                <a:spcPts val="2879"/>
              </a:lnSpc>
            </a:pPr>
            <a:r>
              <a:rPr lang="en-US" sz="2400" dirty="0"/>
              <a:t>The sensor unit is the rover’s sense of awareness—it reads the world around it through the DHT11, soil moisture probe, and the ESP32-CAM with its OV2640 camera. Together, they capture air conditions, soil health, and live visuals of the surroundings. These readings help farmers understand the field better and guide decisions with real data instead of guesswork.</a:t>
            </a:r>
            <a:endParaRPr lang="en-US" sz="2400" dirty="0">
              <a:solidFill>
                <a:srgbClr val="00261E"/>
              </a:solidFill>
              <a:latin typeface="Open Sans"/>
              <a:ea typeface="Open Sans"/>
              <a:cs typeface="Open Sans"/>
              <a:sym typeface="Open Sans"/>
            </a:endParaRPr>
          </a:p>
        </p:txBody>
      </p:sp>
      <p:sp>
        <p:nvSpPr>
          <p:cNvPr id="8" name="TextBox 8"/>
          <p:cNvSpPr txBox="1"/>
          <p:nvPr/>
        </p:nvSpPr>
        <p:spPr>
          <a:xfrm>
            <a:off x="6737323" y="5378698"/>
            <a:ext cx="4813350" cy="3693319"/>
          </a:xfrm>
          <a:prstGeom prst="rect">
            <a:avLst/>
          </a:prstGeom>
        </p:spPr>
        <p:txBody>
          <a:bodyPr lIns="0" tIns="0" rIns="0" bIns="0" rtlCol="0" anchor="t">
            <a:spAutoFit/>
          </a:bodyPr>
          <a:lstStyle/>
          <a:p>
            <a:r>
              <a:rPr lang="en-US" sz="2400" dirty="0"/>
              <a:t>The motion unit gives life to the rover, allowing it to move and explore its environment. It uses two DC motors connected to a L298N driver—one for forward or backward speed and the other for steering at the front. Through Bluetooth commands from the app, it drives with smooth control, adapting its movement to the terrain beneath its wheels.</a:t>
            </a:r>
          </a:p>
        </p:txBody>
      </p:sp>
      <p:sp>
        <p:nvSpPr>
          <p:cNvPr id="9" name="TextBox 9"/>
          <p:cNvSpPr txBox="1"/>
          <p:nvPr/>
        </p:nvSpPr>
        <p:spPr>
          <a:xfrm>
            <a:off x="11943223" y="5378698"/>
            <a:ext cx="4813350" cy="4431983"/>
          </a:xfrm>
          <a:prstGeom prst="rect">
            <a:avLst/>
          </a:prstGeom>
        </p:spPr>
        <p:txBody>
          <a:bodyPr lIns="0" tIns="0" rIns="0" bIns="0" rtlCol="0" anchor="t">
            <a:spAutoFit/>
          </a:bodyPr>
          <a:lstStyle/>
          <a:p>
            <a:r>
              <a:rPr lang="en-US" sz="2400" dirty="0"/>
              <a:t>The power unit is the heart of the rover, supplying the energy that keeps every part alive. It runs on rechargeable 18650 lithium-ion batteries that store enough power for both movement and sensing. A voltage regulator ensures stable current to the ESP32, camera, and motors, preventing sudden drops or surges. Without this steady source, the rover’s sensors would fail and its wheels would stop turning.</a:t>
            </a:r>
          </a:p>
        </p:txBody>
      </p:sp>
      <p:sp>
        <p:nvSpPr>
          <p:cNvPr id="10" name="TextBox 10"/>
          <p:cNvSpPr txBox="1"/>
          <p:nvPr/>
        </p:nvSpPr>
        <p:spPr>
          <a:xfrm>
            <a:off x="1531425" y="1151900"/>
            <a:ext cx="15225150" cy="1077218"/>
          </a:xfrm>
          <a:prstGeom prst="rect">
            <a:avLst/>
          </a:prstGeom>
        </p:spPr>
        <p:txBody>
          <a:bodyPr lIns="0" tIns="0" rIns="0" bIns="0" rtlCol="0" anchor="t">
            <a:spAutoFit/>
          </a:bodyPr>
          <a:lstStyle/>
          <a:p>
            <a:pPr algn="l">
              <a:lnSpc>
                <a:spcPts val="8400"/>
              </a:lnSpc>
            </a:pPr>
            <a:r>
              <a:rPr lang="en-US" sz="7000" dirty="0">
                <a:solidFill>
                  <a:srgbClr val="00261E"/>
                </a:solidFill>
                <a:latin typeface="Bebas Neue"/>
                <a:ea typeface="Bebas Neue"/>
                <a:cs typeface="Bebas Neue"/>
                <a:sym typeface="Bebas Neue"/>
              </a:rPr>
              <a:t>Explanation about rover</a:t>
            </a:r>
          </a:p>
        </p:txBody>
      </p:sp>
      <p:sp>
        <p:nvSpPr>
          <p:cNvPr id="11" name="TextBox 11"/>
          <p:cNvSpPr txBox="1"/>
          <p:nvPr/>
        </p:nvSpPr>
        <p:spPr>
          <a:xfrm>
            <a:off x="6737321" y="4550255"/>
            <a:ext cx="4813350" cy="784830"/>
          </a:xfrm>
          <a:prstGeom prst="rect">
            <a:avLst/>
          </a:prstGeom>
        </p:spPr>
        <p:txBody>
          <a:bodyPr lIns="0" tIns="0" rIns="0" bIns="0" rtlCol="0" anchor="t">
            <a:spAutoFit/>
          </a:bodyPr>
          <a:lstStyle/>
          <a:p>
            <a:pPr>
              <a:lnSpc>
                <a:spcPts val="5999"/>
              </a:lnSpc>
            </a:pPr>
            <a:r>
              <a:rPr lang="en-US" sz="5400" dirty="0"/>
              <a:t>Motion Unit</a:t>
            </a:r>
            <a:endParaRPr lang="en-US" sz="4999" dirty="0">
              <a:solidFill>
                <a:srgbClr val="00261E"/>
              </a:solidFill>
              <a:latin typeface="Bebas Neue"/>
              <a:ea typeface="Bebas Neue"/>
              <a:cs typeface="Bebas Neue"/>
              <a:sym typeface="Bebas Neue"/>
            </a:endParaRPr>
          </a:p>
        </p:txBody>
      </p:sp>
      <p:sp>
        <p:nvSpPr>
          <p:cNvPr id="12" name="TextBox 12"/>
          <p:cNvSpPr txBox="1"/>
          <p:nvPr/>
        </p:nvSpPr>
        <p:spPr>
          <a:xfrm>
            <a:off x="11943217" y="4550255"/>
            <a:ext cx="4813350" cy="784830"/>
          </a:xfrm>
          <a:prstGeom prst="rect">
            <a:avLst/>
          </a:prstGeom>
        </p:spPr>
        <p:txBody>
          <a:bodyPr lIns="0" tIns="0" rIns="0" bIns="0" rtlCol="0" anchor="t">
            <a:spAutoFit/>
          </a:bodyPr>
          <a:lstStyle/>
          <a:p>
            <a:pPr>
              <a:lnSpc>
                <a:spcPts val="5999"/>
              </a:lnSpc>
            </a:pPr>
            <a:r>
              <a:rPr lang="en-US" sz="5400" dirty="0"/>
              <a:t>Power Unit</a:t>
            </a:r>
            <a:endParaRPr lang="en-US" sz="4999" dirty="0">
              <a:solidFill>
                <a:srgbClr val="00261E"/>
              </a:solidFill>
              <a:latin typeface="Bebas Neue"/>
              <a:ea typeface="Bebas Neue"/>
              <a:cs typeface="Bebas Neue"/>
              <a:sym typeface="Bebas Neue"/>
            </a:endParaRPr>
          </a:p>
        </p:txBody>
      </p:sp>
      <p:grpSp>
        <p:nvGrpSpPr>
          <p:cNvPr id="13" name="Group 13"/>
          <p:cNvGrpSpPr/>
          <p:nvPr/>
        </p:nvGrpSpPr>
        <p:grpSpPr>
          <a:xfrm>
            <a:off x="1592400" y="2924000"/>
            <a:ext cx="1145400" cy="1145400"/>
            <a:chOff x="0" y="0"/>
            <a:chExt cx="1527200" cy="1527200"/>
          </a:xfrm>
        </p:grpSpPr>
        <p:sp>
          <p:nvSpPr>
            <p:cNvPr id="14" name="Freeform 14"/>
            <p:cNvSpPr/>
            <p:nvPr/>
          </p:nvSpPr>
          <p:spPr>
            <a:xfrm>
              <a:off x="0" y="0"/>
              <a:ext cx="1527175" cy="1527175"/>
            </a:xfrm>
            <a:custGeom>
              <a:avLst/>
              <a:gdLst/>
              <a:ahLst/>
              <a:cxnLst/>
              <a:rect l="l" t="t" r="r" b="b"/>
              <a:pathLst>
                <a:path w="1527175" h="1527175">
                  <a:moveTo>
                    <a:pt x="0" y="0"/>
                  </a:moveTo>
                  <a:lnTo>
                    <a:pt x="1527175" y="0"/>
                  </a:lnTo>
                  <a:lnTo>
                    <a:pt x="1527175" y="1527175"/>
                  </a:lnTo>
                  <a:lnTo>
                    <a:pt x="0" y="1527175"/>
                  </a:lnTo>
                  <a:close/>
                </a:path>
              </a:pathLst>
            </a:custGeom>
            <a:solidFill>
              <a:srgbClr val="47922C"/>
            </a:solidFill>
          </p:spPr>
          <p:txBody>
            <a:bodyPr/>
            <a:lstStyle/>
            <a:p>
              <a:endParaRPr lang="en-US" dirty="0"/>
            </a:p>
          </p:txBody>
        </p:sp>
      </p:grpSp>
      <p:grpSp>
        <p:nvGrpSpPr>
          <p:cNvPr id="15" name="Group 15"/>
          <p:cNvGrpSpPr/>
          <p:nvPr/>
        </p:nvGrpSpPr>
        <p:grpSpPr>
          <a:xfrm>
            <a:off x="6798296" y="2924000"/>
            <a:ext cx="1145400" cy="1145400"/>
            <a:chOff x="0" y="0"/>
            <a:chExt cx="1527200" cy="1527200"/>
          </a:xfrm>
        </p:grpSpPr>
        <p:sp>
          <p:nvSpPr>
            <p:cNvPr id="16" name="Freeform 16"/>
            <p:cNvSpPr/>
            <p:nvPr/>
          </p:nvSpPr>
          <p:spPr>
            <a:xfrm>
              <a:off x="0" y="0"/>
              <a:ext cx="1527175" cy="1527175"/>
            </a:xfrm>
            <a:custGeom>
              <a:avLst/>
              <a:gdLst/>
              <a:ahLst/>
              <a:cxnLst/>
              <a:rect l="l" t="t" r="r" b="b"/>
              <a:pathLst>
                <a:path w="1527175" h="1527175">
                  <a:moveTo>
                    <a:pt x="0" y="0"/>
                  </a:moveTo>
                  <a:lnTo>
                    <a:pt x="1527175" y="0"/>
                  </a:lnTo>
                  <a:lnTo>
                    <a:pt x="1527175" y="1527175"/>
                  </a:lnTo>
                  <a:lnTo>
                    <a:pt x="0" y="1527175"/>
                  </a:lnTo>
                  <a:close/>
                </a:path>
              </a:pathLst>
            </a:custGeom>
            <a:solidFill>
              <a:srgbClr val="47922C"/>
            </a:solidFill>
          </p:spPr>
          <p:txBody>
            <a:bodyPr/>
            <a:lstStyle/>
            <a:p>
              <a:endParaRPr lang="en-US"/>
            </a:p>
          </p:txBody>
        </p:sp>
      </p:grpSp>
      <p:grpSp>
        <p:nvGrpSpPr>
          <p:cNvPr id="17" name="Group 17"/>
          <p:cNvGrpSpPr/>
          <p:nvPr/>
        </p:nvGrpSpPr>
        <p:grpSpPr>
          <a:xfrm>
            <a:off x="12004192" y="2924000"/>
            <a:ext cx="1145400" cy="1145400"/>
            <a:chOff x="0" y="0"/>
            <a:chExt cx="1527200" cy="1527200"/>
          </a:xfrm>
        </p:grpSpPr>
        <p:sp>
          <p:nvSpPr>
            <p:cNvPr id="18" name="Freeform 18"/>
            <p:cNvSpPr/>
            <p:nvPr/>
          </p:nvSpPr>
          <p:spPr>
            <a:xfrm>
              <a:off x="0" y="0"/>
              <a:ext cx="1527175" cy="1527175"/>
            </a:xfrm>
            <a:custGeom>
              <a:avLst/>
              <a:gdLst/>
              <a:ahLst/>
              <a:cxnLst/>
              <a:rect l="l" t="t" r="r" b="b"/>
              <a:pathLst>
                <a:path w="1527175" h="1527175">
                  <a:moveTo>
                    <a:pt x="0" y="0"/>
                  </a:moveTo>
                  <a:lnTo>
                    <a:pt x="1527175" y="0"/>
                  </a:lnTo>
                  <a:lnTo>
                    <a:pt x="1527175" y="1527175"/>
                  </a:lnTo>
                  <a:lnTo>
                    <a:pt x="0" y="1527175"/>
                  </a:lnTo>
                  <a:close/>
                </a:path>
              </a:pathLst>
            </a:custGeom>
            <a:solidFill>
              <a:srgbClr val="47922C"/>
            </a:solidFill>
          </p:spPr>
          <p:txBody>
            <a:bodyPr/>
            <a:lstStyle/>
            <a:p>
              <a:endParaRPr lang="en-US"/>
            </a:p>
          </p:txBody>
        </p:sp>
      </p:grpSp>
      <p:sp>
        <p:nvSpPr>
          <p:cNvPr id="22" name="Freeform 22"/>
          <p:cNvSpPr/>
          <p:nvPr/>
        </p:nvSpPr>
        <p:spPr>
          <a:xfrm>
            <a:off x="15056982" y="2623952"/>
            <a:ext cx="4910398" cy="1182092"/>
          </a:xfrm>
          <a:custGeom>
            <a:avLst/>
            <a:gdLst/>
            <a:ahLst/>
            <a:cxnLst/>
            <a:rect l="l" t="t" r="r" b="b"/>
            <a:pathLst>
              <a:path w="4910398" h="1182092">
                <a:moveTo>
                  <a:pt x="0" y="0"/>
                </a:moveTo>
                <a:lnTo>
                  <a:pt x="4910398" y="0"/>
                </a:lnTo>
                <a:lnTo>
                  <a:pt x="4910398" y="1182092"/>
                </a:lnTo>
                <a:lnTo>
                  <a:pt x="0" y="1182092"/>
                </a:lnTo>
                <a:lnTo>
                  <a:pt x="0" y="0"/>
                </a:lnTo>
                <a:close/>
              </a:path>
            </a:pathLst>
          </a:custGeom>
          <a:blipFill>
            <a:blip r:embed="rId5"/>
            <a:stretch>
              <a:fillRect t="-1" b="-1"/>
            </a:stretch>
          </a:blipFill>
        </p:spPr>
        <p:txBody>
          <a:bodyPr/>
          <a:lstStyle/>
          <a:p>
            <a:endParaRPr lang="en-US"/>
          </a:p>
        </p:txBody>
      </p:sp>
      <p:sp>
        <p:nvSpPr>
          <p:cNvPr id="23" name="Freeform 23"/>
          <p:cNvSpPr/>
          <p:nvPr/>
        </p:nvSpPr>
        <p:spPr>
          <a:xfrm>
            <a:off x="10111498" y="609600"/>
            <a:ext cx="4344214" cy="1045800"/>
          </a:xfrm>
          <a:custGeom>
            <a:avLst/>
            <a:gdLst/>
            <a:ahLst/>
            <a:cxnLst/>
            <a:rect l="l" t="t" r="r" b="b"/>
            <a:pathLst>
              <a:path w="4344214" h="1045800">
                <a:moveTo>
                  <a:pt x="0" y="0"/>
                </a:moveTo>
                <a:lnTo>
                  <a:pt x="4344214" y="0"/>
                </a:lnTo>
                <a:lnTo>
                  <a:pt x="4344214" y="1045800"/>
                </a:lnTo>
                <a:lnTo>
                  <a:pt x="0" y="1045800"/>
                </a:lnTo>
                <a:lnTo>
                  <a:pt x="0" y="0"/>
                </a:lnTo>
                <a:close/>
              </a:path>
            </a:pathLst>
          </a:custGeom>
          <a:blipFill>
            <a:blip r:embed="rId5"/>
            <a:stretch>
              <a:fillRect t="-1" b="-1"/>
            </a:stretch>
          </a:blipFill>
        </p:spPr>
        <p:txBody>
          <a:bodyPr/>
          <a:lstStyle/>
          <a:p>
            <a:endParaRPr lang="en-US"/>
          </a:p>
        </p:txBody>
      </p:sp>
      <p:sp>
        <p:nvSpPr>
          <p:cNvPr id="24" name="Freeform 24"/>
          <p:cNvSpPr/>
          <p:nvPr/>
        </p:nvSpPr>
        <p:spPr>
          <a:xfrm flipH="1">
            <a:off x="16504200" y="7218000"/>
            <a:ext cx="3104552" cy="2334200"/>
          </a:xfrm>
          <a:custGeom>
            <a:avLst/>
            <a:gdLst/>
            <a:ahLst/>
            <a:cxnLst/>
            <a:rect l="l" t="t" r="r" b="b"/>
            <a:pathLst>
              <a:path w="3104552" h="2334200">
                <a:moveTo>
                  <a:pt x="3104552" y="0"/>
                </a:moveTo>
                <a:lnTo>
                  <a:pt x="0" y="0"/>
                </a:lnTo>
                <a:lnTo>
                  <a:pt x="0" y="2334200"/>
                </a:lnTo>
                <a:lnTo>
                  <a:pt x="3104552" y="2334200"/>
                </a:lnTo>
                <a:lnTo>
                  <a:pt x="3104552" y="0"/>
                </a:lnTo>
                <a:close/>
              </a:path>
            </a:pathLst>
          </a:custGeom>
          <a:blipFill>
            <a:blip r:embed="rId6"/>
            <a:stretch>
              <a:fillRect/>
            </a:stretch>
          </a:blipFill>
        </p:spPr>
        <p:txBody>
          <a:bodyPr/>
          <a:lstStyle/>
          <a:p>
            <a:endParaRPr lang="en-US"/>
          </a:p>
        </p:txBody>
      </p:sp>
      <p:sp>
        <p:nvSpPr>
          <p:cNvPr id="25" name="Freeform 25"/>
          <p:cNvSpPr/>
          <p:nvPr/>
        </p:nvSpPr>
        <p:spPr>
          <a:xfrm>
            <a:off x="4266434" y="8772570"/>
            <a:ext cx="3104552" cy="2334200"/>
          </a:xfrm>
          <a:custGeom>
            <a:avLst/>
            <a:gdLst/>
            <a:ahLst/>
            <a:cxnLst/>
            <a:rect l="l" t="t" r="r" b="b"/>
            <a:pathLst>
              <a:path w="3104552" h="2334200">
                <a:moveTo>
                  <a:pt x="0" y="0"/>
                </a:moveTo>
                <a:lnTo>
                  <a:pt x="3104552" y="0"/>
                </a:lnTo>
                <a:lnTo>
                  <a:pt x="3104552" y="2334200"/>
                </a:lnTo>
                <a:lnTo>
                  <a:pt x="0" y="2334200"/>
                </a:lnTo>
                <a:lnTo>
                  <a:pt x="0" y="0"/>
                </a:lnTo>
                <a:close/>
              </a:path>
            </a:pathLst>
          </a:custGeom>
          <a:blipFill>
            <a:blip r:embed="rId6"/>
            <a:stretch>
              <a:fillRect/>
            </a:stretch>
          </a:blipFill>
        </p:spPr>
        <p:txBody>
          <a:bodyPr/>
          <a:lstStyle/>
          <a:p>
            <a:endParaRPr lang="en-US"/>
          </a:p>
        </p:txBody>
      </p:sp>
      <p:grpSp>
        <p:nvGrpSpPr>
          <p:cNvPr id="26" name="Group 26"/>
          <p:cNvGrpSpPr/>
          <p:nvPr/>
        </p:nvGrpSpPr>
        <p:grpSpPr>
          <a:xfrm>
            <a:off x="-799650" y="8415476"/>
            <a:ext cx="4996202" cy="3274184"/>
            <a:chOff x="0" y="0"/>
            <a:chExt cx="6661603" cy="4365579"/>
          </a:xfrm>
        </p:grpSpPr>
        <p:sp>
          <p:nvSpPr>
            <p:cNvPr id="27" name="Freeform 27"/>
            <p:cNvSpPr/>
            <p:nvPr/>
          </p:nvSpPr>
          <p:spPr>
            <a:xfrm>
              <a:off x="762" y="0"/>
              <a:ext cx="6660896" cy="4364990"/>
            </a:xfrm>
            <a:custGeom>
              <a:avLst/>
              <a:gdLst/>
              <a:ahLst/>
              <a:cxnLst/>
              <a:rect l="l" t="t" r="r" b="b"/>
              <a:pathLst>
                <a:path w="6660896" h="4364990">
                  <a:moveTo>
                    <a:pt x="4845431" y="3463290"/>
                  </a:moveTo>
                  <a:cubicBezTo>
                    <a:pt x="6660896" y="1743837"/>
                    <a:pt x="1540510" y="0"/>
                    <a:pt x="415544" y="1597279"/>
                  </a:cubicBezTo>
                  <a:cubicBezTo>
                    <a:pt x="0" y="2190496"/>
                    <a:pt x="406019" y="3537458"/>
                    <a:pt x="1548511" y="4004056"/>
                  </a:cubicBezTo>
                  <a:cubicBezTo>
                    <a:pt x="2431161" y="4364990"/>
                    <a:pt x="3908933" y="4029710"/>
                    <a:pt x="4845558" y="3463290"/>
                  </a:cubicBezTo>
                  <a:close/>
                </a:path>
              </a:pathLst>
            </a:custGeom>
            <a:solidFill>
              <a:srgbClr val="47922C"/>
            </a:solidFill>
          </p:spPr>
          <p:txBody>
            <a:bodyPr/>
            <a:lstStyle/>
            <a:p>
              <a:endParaRPr lang="en-US"/>
            </a:p>
          </p:txBody>
        </p:sp>
      </p:grpSp>
      <p:sp>
        <p:nvSpPr>
          <p:cNvPr id="40" name="Freeform 37">
            <a:extLst>
              <a:ext uri="{FF2B5EF4-FFF2-40B4-BE49-F238E27FC236}">
                <a16:creationId xmlns:a16="http://schemas.microsoft.com/office/drawing/2014/main" id="{C75AF780-D0F6-0F59-EE7B-E8813D5EEBA7}"/>
              </a:ext>
            </a:extLst>
          </p:cNvPr>
          <p:cNvSpPr/>
          <p:nvPr/>
        </p:nvSpPr>
        <p:spPr>
          <a:xfrm>
            <a:off x="1828800" y="3107704"/>
            <a:ext cx="741936" cy="740396"/>
          </a:xfrm>
          <a:custGeom>
            <a:avLst/>
            <a:gdLst/>
            <a:ahLst/>
            <a:cxnLst/>
            <a:rect l="l" t="t" r="r" b="b"/>
            <a:pathLst>
              <a:path w="741936" h="740396">
                <a:moveTo>
                  <a:pt x="0" y="0"/>
                </a:moveTo>
                <a:lnTo>
                  <a:pt x="741936" y="0"/>
                </a:lnTo>
                <a:lnTo>
                  <a:pt x="741936" y="740396"/>
                </a:lnTo>
                <a:lnTo>
                  <a:pt x="0" y="74039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41" name="Freeform 41">
            <a:extLst>
              <a:ext uri="{FF2B5EF4-FFF2-40B4-BE49-F238E27FC236}">
                <a16:creationId xmlns:a16="http://schemas.microsoft.com/office/drawing/2014/main" id="{EB28DE7C-E031-E2E3-2A67-FB794B904167}"/>
              </a:ext>
            </a:extLst>
          </p:cNvPr>
          <p:cNvSpPr/>
          <p:nvPr/>
        </p:nvSpPr>
        <p:spPr>
          <a:xfrm>
            <a:off x="6999648" y="3126463"/>
            <a:ext cx="742676" cy="740454"/>
          </a:xfrm>
          <a:custGeom>
            <a:avLst/>
            <a:gdLst/>
            <a:ahLst/>
            <a:cxnLst/>
            <a:rect l="l" t="t" r="r" b="b"/>
            <a:pathLst>
              <a:path w="742676" h="740454">
                <a:moveTo>
                  <a:pt x="0" y="0"/>
                </a:moveTo>
                <a:lnTo>
                  <a:pt x="742676" y="0"/>
                </a:lnTo>
                <a:lnTo>
                  <a:pt x="742676" y="740454"/>
                </a:lnTo>
                <a:lnTo>
                  <a:pt x="0" y="740454"/>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42" name="Freeform 43">
            <a:extLst>
              <a:ext uri="{FF2B5EF4-FFF2-40B4-BE49-F238E27FC236}">
                <a16:creationId xmlns:a16="http://schemas.microsoft.com/office/drawing/2014/main" id="{606D5FB0-635C-63B3-1E7A-89BC763434C1}"/>
              </a:ext>
            </a:extLst>
          </p:cNvPr>
          <p:cNvSpPr/>
          <p:nvPr/>
        </p:nvSpPr>
        <p:spPr>
          <a:xfrm>
            <a:off x="12205287" y="3199308"/>
            <a:ext cx="743190" cy="740340"/>
          </a:xfrm>
          <a:custGeom>
            <a:avLst/>
            <a:gdLst/>
            <a:ahLst/>
            <a:cxnLst/>
            <a:rect l="l" t="t" r="r" b="b"/>
            <a:pathLst>
              <a:path w="743190" h="740340">
                <a:moveTo>
                  <a:pt x="0" y="0"/>
                </a:moveTo>
                <a:lnTo>
                  <a:pt x="743190" y="0"/>
                </a:lnTo>
                <a:lnTo>
                  <a:pt x="743190" y="740340"/>
                </a:lnTo>
                <a:lnTo>
                  <a:pt x="0" y="740340"/>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777753-42BE-1B2A-7E38-F82FF6BC7E35}"/>
            </a:ext>
          </a:extLst>
        </p:cNvPr>
        <p:cNvGrpSpPr/>
        <p:nvPr/>
      </p:nvGrpSpPr>
      <p:grpSpPr>
        <a:xfrm>
          <a:off x="0" y="0"/>
          <a:ext cx="0" cy="0"/>
          <a:chOff x="0" y="0"/>
          <a:chExt cx="0" cy="0"/>
        </a:xfrm>
      </p:grpSpPr>
      <p:pic>
        <p:nvPicPr>
          <p:cNvPr id="17" name="Picture 16">
            <a:extLst>
              <a:ext uri="{FF2B5EF4-FFF2-40B4-BE49-F238E27FC236}">
                <a16:creationId xmlns:a16="http://schemas.microsoft.com/office/drawing/2014/main" id="{AB350368-6C6E-54C0-F006-4DAD4587E1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4566" y="2653005"/>
            <a:ext cx="5681696" cy="7305038"/>
          </a:xfrm>
          <a:prstGeom prst="rect">
            <a:avLst/>
          </a:prstGeom>
        </p:spPr>
      </p:pic>
      <p:grpSp>
        <p:nvGrpSpPr>
          <p:cNvPr id="2" name="Group 2">
            <a:extLst>
              <a:ext uri="{FF2B5EF4-FFF2-40B4-BE49-F238E27FC236}">
                <a16:creationId xmlns:a16="http://schemas.microsoft.com/office/drawing/2014/main" id="{34BDED4D-571F-0CA0-7EA7-9F5179B81D62}"/>
              </a:ext>
            </a:extLst>
          </p:cNvPr>
          <p:cNvGrpSpPr/>
          <p:nvPr/>
        </p:nvGrpSpPr>
        <p:grpSpPr>
          <a:xfrm>
            <a:off x="15201900" y="-65250"/>
            <a:ext cx="3086092" cy="4239368"/>
            <a:chOff x="0" y="0"/>
            <a:chExt cx="4114789" cy="5652491"/>
          </a:xfrm>
        </p:grpSpPr>
        <p:sp>
          <p:nvSpPr>
            <p:cNvPr id="3" name="Freeform 3">
              <a:extLst>
                <a:ext uri="{FF2B5EF4-FFF2-40B4-BE49-F238E27FC236}">
                  <a16:creationId xmlns:a16="http://schemas.microsoft.com/office/drawing/2014/main" id="{6BED8FB1-16E2-D56A-AF89-8A1C2B2540C5}"/>
                </a:ext>
              </a:extLst>
            </p:cNvPr>
            <p:cNvSpPr/>
            <p:nvPr/>
          </p:nvSpPr>
          <p:spPr>
            <a:xfrm>
              <a:off x="127" y="127"/>
              <a:ext cx="4114546" cy="5652262"/>
            </a:xfrm>
            <a:custGeom>
              <a:avLst/>
              <a:gdLst/>
              <a:ahLst/>
              <a:cxnLst/>
              <a:rect l="l" t="t" r="r" b="b"/>
              <a:pathLst>
                <a:path w="4114546" h="5652262">
                  <a:moveTo>
                    <a:pt x="0" y="0"/>
                  </a:moveTo>
                  <a:cubicBezTo>
                    <a:pt x="52959" y="1200531"/>
                    <a:pt x="337820" y="2004441"/>
                    <a:pt x="1932940" y="1903984"/>
                  </a:cubicBezTo>
                  <a:cubicBezTo>
                    <a:pt x="2562860" y="1864360"/>
                    <a:pt x="2713609" y="2328164"/>
                    <a:pt x="2479802" y="2905506"/>
                  </a:cubicBezTo>
                  <a:cubicBezTo>
                    <a:pt x="2068068" y="3920363"/>
                    <a:pt x="1549273" y="5292471"/>
                    <a:pt x="4114546" y="5652262"/>
                  </a:cubicBezTo>
                  <a:lnTo>
                    <a:pt x="4114546" y="0"/>
                  </a:lnTo>
                  <a:close/>
                </a:path>
              </a:pathLst>
            </a:custGeom>
            <a:solidFill>
              <a:srgbClr val="47922C"/>
            </a:solidFill>
          </p:spPr>
          <p:txBody>
            <a:bodyPr/>
            <a:lstStyle/>
            <a:p>
              <a:endParaRPr lang="en-US"/>
            </a:p>
          </p:txBody>
        </p:sp>
      </p:grpSp>
      <p:sp>
        <p:nvSpPr>
          <p:cNvPr id="4" name="Freeform 4">
            <a:extLst>
              <a:ext uri="{FF2B5EF4-FFF2-40B4-BE49-F238E27FC236}">
                <a16:creationId xmlns:a16="http://schemas.microsoft.com/office/drawing/2014/main" id="{C8828A0D-8D38-8EE1-8D28-BF383877472A}"/>
              </a:ext>
            </a:extLst>
          </p:cNvPr>
          <p:cNvSpPr/>
          <p:nvPr/>
        </p:nvSpPr>
        <p:spPr>
          <a:xfrm>
            <a:off x="9144104" y="-141600"/>
            <a:ext cx="5490742" cy="1321800"/>
          </a:xfrm>
          <a:custGeom>
            <a:avLst/>
            <a:gdLst/>
            <a:ahLst/>
            <a:cxnLst/>
            <a:rect l="l" t="t" r="r" b="b"/>
            <a:pathLst>
              <a:path w="5490742" h="1321800">
                <a:moveTo>
                  <a:pt x="0" y="0"/>
                </a:moveTo>
                <a:lnTo>
                  <a:pt x="5490742" y="0"/>
                </a:lnTo>
                <a:lnTo>
                  <a:pt x="5490742" y="1321800"/>
                </a:lnTo>
                <a:lnTo>
                  <a:pt x="0" y="1321800"/>
                </a:lnTo>
                <a:lnTo>
                  <a:pt x="0" y="0"/>
                </a:lnTo>
                <a:close/>
              </a:path>
            </a:pathLst>
          </a:custGeom>
          <a:blipFill>
            <a:blip r:embed="rId4"/>
            <a:stretch>
              <a:fillRect t="-1" b="-1"/>
            </a:stretch>
          </a:blipFill>
        </p:spPr>
        <p:txBody>
          <a:bodyPr/>
          <a:lstStyle/>
          <a:p>
            <a:endParaRPr lang="en-US"/>
          </a:p>
        </p:txBody>
      </p:sp>
      <p:sp>
        <p:nvSpPr>
          <p:cNvPr id="5" name="Freeform 5">
            <a:extLst>
              <a:ext uri="{FF2B5EF4-FFF2-40B4-BE49-F238E27FC236}">
                <a16:creationId xmlns:a16="http://schemas.microsoft.com/office/drawing/2014/main" id="{78CD715D-5826-2979-FF30-BCDB529702B2}"/>
              </a:ext>
            </a:extLst>
          </p:cNvPr>
          <p:cNvSpPr/>
          <p:nvPr/>
        </p:nvSpPr>
        <p:spPr>
          <a:xfrm flipH="1">
            <a:off x="3841650" y="7519200"/>
            <a:ext cx="5917838" cy="1424700"/>
          </a:xfrm>
          <a:custGeom>
            <a:avLst/>
            <a:gdLst/>
            <a:ahLst/>
            <a:cxnLst/>
            <a:rect l="l" t="t" r="r" b="b"/>
            <a:pathLst>
              <a:path w="5917838" h="1424700">
                <a:moveTo>
                  <a:pt x="5917838" y="0"/>
                </a:moveTo>
                <a:lnTo>
                  <a:pt x="0" y="0"/>
                </a:lnTo>
                <a:lnTo>
                  <a:pt x="0" y="1424700"/>
                </a:lnTo>
                <a:lnTo>
                  <a:pt x="5917838" y="1424700"/>
                </a:lnTo>
                <a:lnTo>
                  <a:pt x="5917838" y="0"/>
                </a:lnTo>
                <a:close/>
              </a:path>
            </a:pathLst>
          </a:custGeom>
          <a:blipFill>
            <a:blip r:embed="rId5"/>
            <a:stretch>
              <a:fillRect l="-1" r="-1"/>
            </a:stretch>
          </a:blipFill>
        </p:spPr>
        <p:txBody>
          <a:bodyPr/>
          <a:lstStyle/>
          <a:p>
            <a:endParaRPr lang="en-US"/>
          </a:p>
        </p:txBody>
      </p:sp>
      <p:sp>
        <p:nvSpPr>
          <p:cNvPr id="6" name="Freeform 6">
            <a:extLst>
              <a:ext uri="{FF2B5EF4-FFF2-40B4-BE49-F238E27FC236}">
                <a16:creationId xmlns:a16="http://schemas.microsoft.com/office/drawing/2014/main" id="{FBA2F9E8-FA9E-5552-8FBA-8A51CA491A5D}"/>
              </a:ext>
            </a:extLst>
          </p:cNvPr>
          <p:cNvSpPr/>
          <p:nvPr/>
        </p:nvSpPr>
        <p:spPr>
          <a:xfrm>
            <a:off x="-380976" y="1043108"/>
            <a:ext cx="6789852" cy="1634550"/>
          </a:xfrm>
          <a:custGeom>
            <a:avLst/>
            <a:gdLst/>
            <a:ahLst/>
            <a:cxnLst/>
            <a:rect l="l" t="t" r="r" b="b"/>
            <a:pathLst>
              <a:path w="6789852" h="1634550">
                <a:moveTo>
                  <a:pt x="0" y="0"/>
                </a:moveTo>
                <a:lnTo>
                  <a:pt x="6789852" y="0"/>
                </a:lnTo>
                <a:lnTo>
                  <a:pt x="6789852" y="1634550"/>
                </a:lnTo>
                <a:lnTo>
                  <a:pt x="0" y="1634550"/>
                </a:lnTo>
                <a:lnTo>
                  <a:pt x="0" y="0"/>
                </a:lnTo>
                <a:close/>
              </a:path>
            </a:pathLst>
          </a:custGeom>
          <a:blipFill>
            <a:blip r:embed="rId4"/>
            <a:stretch>
              <a:fillRect t="-1" b="-1"/>
            </a:stretch>
          </a:blipFill>
        </p:spPr>
        <p:txBody>
          <a:bodyPr/>
          <a:lstStyle/>
          <a:p>
            <a:endParaRPr lang="en-US"/>
          </a:p>
        </p:txBody>
      </p:sp>
      <p:sp>
        <p:nvSpPr>
          <p:cNvPr id="7" name="TextBox 7">
            <a:extLst>
              <a:ext uri="{FF2B5EF4-FFF2-40B4-BE49-F238E27FC236}">
                <a16:creationId xmlns:a16="http://schemas.microsoft.com/office/drawing/2014/main" id="{7DE8CDDC-E643-1C6F-8FE3-13832C45C52E}"/>
              </a:ext>
            </a:extLst>
          </p:cNvPr>
          <p:cNvSpPr txBox="1"/>
          <p:nvPr/>
        </p:nvSpPr>
        <p:spPr>
          <a:xfrm>
            <a:off x="7907874" y="3834876"/>
            <a:ext cx="7484350" cy="2154436"/>
          </a:xfrm>
          <a:prstGeom prst="rect">
            <a:avLst/>
          </a:prstGeom>
        </p:spPr>
        <p:txBody>
          <a:bodyPr wrap="square" lIns="0" tIns="0" rIns="0" bIns="0" rtlCol="0" anchor="t">
            <a:spAutoFit/>
          </a:bodyPr>
          <a:lstStyle/>
          <a:p>
            <a:pPr algn="l">
              <a:lnSpc>
                <a:spcPts val="16800"/>
              </a:lnSpc>
            </a:pPr>
            <a:r>
              <a:rPr lang="en-US" sz="14000" dirty="0">
                <a:solidFill>
                  <a:srgbClr val="00261E"/>
                </a:solidFill>
                <a:latin typeface="Bebas Neue"/>
                <a:ea typeface="Bebas Neue"/>
                <a:cs typeface="Bebas Neue"/>
                <a:sym typeface="Bebas Neue"/>
              </a:rPr>
              <a:t>application</a:t>
            </a:r>
          </a:p>
        </p:txBody>
      </p:sp>
      <p:sp>
        <p:nvSpPr>
          <p:cNvPr id="8" name="TextBox 8">
            <a:extLst>
              <a:ext uri="{FF2B5EF4-FFF2-40B4-BE49-F238E27FC236}">
                <a16:creationId xmlns:a16="http://schemas.microsoft.com/office/drawing/2014/main" id="{B8084B00-F14F-F31E-F8F0-72A96A6EBCAE}"/>
              </a:ext>
            </a:extLst>
          </p:cNvPr>
          <p:cNvSpPr txBox="1"/>
          <p:nvPr/>
        </p:nvSpPr>
        <p:spPr>
          <a:xfrm>
            <a:off x="5719825" y="3834876"/>
            <a:ext cx="2015550" cy="2154436"/>
          </a:xfrm>
          <a:prstGeom prst="rect">
            <a:avLst/>
          </a:prstGeom>
        </p:spPr>
        <p:txBody>
          <a:bodyPr lIns="0" tIns="0" rIns="0" bIns="0" rtlCol="0" anchor="t">
            <a:spAutoFit/>
          </a:bodyPr>
          <a:lstStyle/>
          <a:p>
            <a:pPr algn="ctr">
              <a:lnSpc>
                <a:spcPts val="16800"/>
              </a:lnSpc>
            </a:pPr>
            <a:r>
              <a:rPr lang="en-US" sz="14000" dirty="0">
                <a:solidFill>
                  <a:srgbClr val="00261E"/>
                </a:solidFill>
                <a:latin typeface="Bebas Neue"/>
                <a:ea typeface="Bebas Neue"/>
                <a:cs typeface="Bebas Neue"/>
                <a:sym typeface="Bebas Neue"/>
              </a:rPr>
              <a:t>02.</a:t>
            </a:r>
          </a:p>
        </p:txBody>
      </p:sp>
      <p:sp>
        <p:nvSpPr>
          <p:cNvPr id="10" name="Freeform 10">
            <a:extLst>
              <a:ext uri="{FF2B5EF4-FFF2-40B4-BE49-F238E27FC236}">
                <a16:creationId xmlns:a16="http://schemas.microsoft.com/office/drawing/2014/main" id="{FB1AB4F1-818D-1CF1-12DD-5316AC3290BC}"/>
              </a:ext>
            </a:extLst>
          </p:cNvPr>
          <p:cNvSpPr/>
          <p:nvPr/>
        </p:nvSpPr>
        <p:spPr>
          <a:xfrm>
            <a:off x="0" y="7986862"/>
            <a:ext cx="18288000" cy="2085976"/>
          </a:xfrm>
          <a:custGeom>
            <a:avLst/>
            <a:gdLst/>
            <a:ahLst/>
            <a:cxnLst/>
            <a:rect l="l" t="t" r="r" b="b"/>
            <a:pathLst>
              <a:path w="18288000" h="2085976">
                <a:moveTo>
                  <a:pt x="0" y="0"/>
                </a:moveTo>
                <a:lnTo>
                  <a:pt x="18288000" y="0"/>
                </a:lnTo>
                <a:lnTo>
                  <a:pt x="18288000" y="2085976"/>
                </a:lnTo>
                <a:lnTo>
                  <a:pt x="0" y="2085976"/>
                </a:lnTo>
                <a:lnTo>
                  <a:pt x="0" y="0"/>
                </a:lnTo>
                <a:close/>
              </a:path>
            </a:pathLst>
          </a:custGeom>
          <a:blipFill>
            <a:blip r:embed="rId6"/>
            <a:stretch>
              <a:fillRect/>
            </a:stretch>
          </a:blipFill>
        </p:spPr>
        <p:txBody>
          <a:bodyPr/>
          <a:lstStyle/>
          <a:p>
            <a:endParaRPr lang="en-US"/>
          </a:p>
        </p:txBody>
      </p:sp>
      <p:grpSp>
        <p:nvGrpSpPr>
          <p:cNvPr id="11" name="Group 11">
            <a:extLst>
              <a:ext uri="{FF2B5EF4-FFF2-40B4-BE49-F238E27FC236}">
                <a16:creationId xmlns:a16="http://schemas.microsoft.com/office/drawing/2014/main" id="{C5038D2D-F3F8-81B9-A3BB-F5CB4A625161}"/>
              </a:ext>
            </a:extLst>
          </p:cNvPr>
          <p:cNvGrpSpPr/>
          <p:nvPr/>
        </p:nvGrpSpPr>
        <p:grpSpPr>
          <a:xfrm>
            <a:off x="15490146" y="1632018"/>
            <a:ext cx="1038356" cy="844802"/>
            <a:chOff x="0" y="0"/>
            <a:chExt cx="1384475" cy="1126403"/>
          </a:xfrm>
        </p:grpSpPr>
        <p:sp>
          <p:nvSpPr>
            <p:cNvPr id="12" name="Freeform 12">
              <a:extLst>
                <a:ext uri="{FF2B5EF4-FFF2-40B4-BE49-F238E27FC236}">
                  <a16:creationId xmlns:a16="http://schemas.microsoft.com/office/drawing/2014/main" id="{E3FA834B-A7A4-0552-0EF8-2F4A10C58BAA}"/>
                </a:ext>
              </a:extLst>
            </p:cNvPr>
            <p:cNvSpPr/>
            <p:nvPr/>
          </p:nvSpPr>
          <p:spPr>
            <a:xfrm>
              <a:off x="127" y="0"/>
              <a:ext cx="1384300" cy="1126236"/>
            </a:xfrm>
            <a:custGeom>
              <a:avLst/>
              <a:gdLst/>
              <a:ahLst/>
              <a:cxnLst/>
              <a:rect l="l" t="t" r="r" b="b"/>
              <a:pathLst>
                <a:path w="1384300" h="1126236">
                  <a:moveTo>
                    <a:pt x="1007110" y="893572"/>
                  </a:moveTo>
                  <a:cubicBezTo>
                    <a:pt x="1384300" y="449961"/>
                    <a:pt x="320167" y="0"/>
                    <a:pt x="86360" y="412115"/>
                  </a:cubicBezTo>
                  <a:cubicBezTo>
                    <a:pt x="0" y="565150"/>
                    <a:pt x="84455" y="912749"/>
                    <a:pt x="321818" y="1033145"/>
                  </a:cubicBezTo>
                  <a:cubicBezTo>
                    <a:pt x="505206" y="1126236"/>
                    <a:pt x="812419" y="1039749"/>
                    <a:pt x="1006983" y="893572"/>
                  </a:cubicBezTo>
                  <a:close/>
                </a:path>
              </a:pathLst>
            </a:custGeom>
            <a:solidFill>
              <a:srgbClr val="47922C"/>
            </a:solidFill>
          </p:spPr>
          <p:txBody>
            <a:bodyPr/>
            <a:lstStyle/>
            <a:p>
              <a:endParaRPr lang="en-US"/>
            </a:p>
          </p:txBody>
        </p:sp>
      </p:grpSp>
      <p:sp>
        <p:nvSpPr>
          <p:cNvPr id="13" name="Freeform 13">
            <a:extLst>
              <a:ext uri="{FF2B5EF4-FFF2-40B4-BE49-F238E27FC236}">
                <a16:creationId xmlns:a16="http://schemas.microsoft.com/office/drawing/2014/main" id="{D9C89BFF-995D-9EEB-63E8-126996F86B45}"/>
              </a:ext>
            </a:extLst>
          </p:cNvPr>
          <p:cNvSpPr/>
          <p:nvPr/>
        </p:nvSpPr>
        <p:spPr>
          <a:xfrm>
            <a:off x="13912262" y="6324764"/>
            <a:ext cx="4528124" cy="5304336"/>
          </a:xfrm>
          <a:custGeom>
            <a:avLst/>
            <a:gdLst/>
            <a:ahLst/>
            <a:cxnLst/>
            <a:rect l="l" t="t" r="r" b="b"/>
            <a:pathLst>
              <a:path w="4528124" h="5304336">
                <a:moveTo>
                  <a:pt x="0" y="0"/>
                </a:moveTo>
                <a:lnTo>
                  <a:pt x="4528124" y="0"/>
                </a:lnTo>
                <a:lnTo>
                  <a:pt x="4528124" y="5304336"/>
                </a:lnTo>
                <a:lnTo>
                  <a:pt x="0" y="530433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4" name="Freeform 14">
            <a:extLst>
              <a:ext uri="{FF2B5EF4-FFF2-40B4-BE49-F238E27FC236}">
                <a16:creationId xmlns:a16="http://schemas.microsoft.com/office/drawing/2014/main" id="{AEC0A443-7BE1-F9F8-5E14-09A8A01043EA}"/>
              </a:ext>
            </a:extLst>
          </p:cNvPr>
          <p:cNvSpPr/>
          <p:nvPr/>
        </p:nvSpPr>
        <p:spPr>
          <a:xfrm>
            <a:off x="11019347" y="5968797"/>
            <a:ext cx="4101555" cy="5387200"/>
          </a:xfrm>
          <a:custGeom>
            <a:avLst/>
            <a:gdLst/>
            <a:ahLst/>
            <a:cxnLst/>
            <a:rect l="l" t="t" r="r" b="b"/>
            <a:pathLst>
              <a:path w="4101555" h="5387200">
                <a:moveTo>
                  <a:pt x="0" y="0"/>
                </a:moveTo>
                <a:lnTo>
                  <a:pt x="4101556" y="0"/>
                </a:lnTo>
                <a:lnTo>
                  <a:pt x="4101556" y="5387200"/>
                </a:lnTo>
                <a:lnTo>
                  <a:pt x="0" y="5387200"/>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dirty="0"/>
          </a:p>
        </p:txBody>
      </p:sp>
      <p:sp>
        <p:nvSpPr>
          <p:cNvPr id="15" name="Freeform 15">
            <a:extLst>
              <a:ext uri="{FF2B5EF4-FFF2-40B4-BE49-F238E27FC236}">
                <a16:creationId xmlns:a16="http://schemas.microsoft.com/office/drawing/2014/main" id="{CD5E1B89-8BCE-5F69-65E1-655C3837328D}"/>
              </a:ext>
            </a:extLst>
          </p:cNvPr>
          <p:cNvSpPr/>
          <p:nvPr/>
        </p:nvSpPr>
        <p:spPr>
          <a:xfrm rot="-865630">
            <a:off x="12617920" y="4710615"/>
            <a:ext cx="5204692" cy="7079458"/>
          </a:xfrm>
          <a:custGeom>
            <a:avLst/>
            <a:gdLst/>
            <a:ahLst/>
            <a:cxnLst/>
            <a:rect l="l" t="t" r="r" b="b"/>
            <a:pathLst>
              <a:path w="5204692" h="7079458">
                <a:moveTo>
                  <a:pt x="0" y="0"/>
                </a:moveTo>
                <a:lnTo>
                  <a:pt x="5204692" y="0"/>
                </a:lnTo>
                <a:lnTo>
                  <a:pt x="5204692" y="7079458"/>
                </a:lnTo>
                <a:lnTo>
                  <a:pt x="0" y="7079458"/>
                </a:lnTo>
                <a:lnTo>
                  <a:pt x="0" y="0"/>
                </a:lnTo>
                <a:close/>
              </a:path>
            </a:pathLst>
          </a:custGeom>
          <a:blipFill>
            <a:blip r:embed="rId11"/>
            <a:stretch>
              <a:fillRect/>
            </a:stretch>
          </a:blipFill>
        </p:spPr>
        <p:txBody>
          <a:bodyPr/>
          <a:lstStyle/>
          <a:p>
            <a:endParaRPr lang="en-US"/>
          </a:p>
        </p:txBody>
      </p:sp>
      <p:sp>
        <p:nvSpPr>
          <p:cNvPr id="16" name="Freeform 16">
            <a:extLst>
              <a:ext uri="{FF2B5EF4-FFF2-40B4-BE49-F238E27FC236}">
                <a16:creationId xmlns:a16="http://schemas.microsoft.com/office/drawing/2014/main" id="{A84FF1AB-9930-596C-4092-33EE1BC69880}"/>
              </a:ext>
            </a:extLst>
          </p:cNvPr>
          <p:cNvSpPr/>
          <p:nvPr/>
        </p:nvSpPr>
        <p:spPr>
          <a:xfrm>
            <a:off x="10670596" y="6828717"/>
            <a:ext cx="4549670" cy="5296977"/>
          </a:xfrm>
          <a:custGeom>
            <a:avLst/>
            <a:gdLst/>
            <a:ahLst/>
            <a:cxnLst/>
            <a:rect l="l" t="t" r="r" b="b"/>
            <a:pathLst>
              <a:path w="4549670" h="5296977">
                <a:moveTo>
                  <a:pt x="0" y="0"/>
                </a:moveTo>
                <a:lnTo>
                  <a:pt x="4549670" y="0"/>
                </a:lnTo>
                <a:lnTo>
                  <a:pt x="4549670" y="5296976"/>
                </a:lnTo>
                <a:lnTo>
                  <a:pt x="0" y="5296976"/>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Tree>
    <p:extLst>
      <p:ext uri="{BB962C8B-B14F-4D97-AF65-F5344CB8AC3E}">
        <p14:creationId xmlns:p14="http://schemas.microsoft.com/office/powerpoint/2010/main" val="24651805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Picture 40">
            <a:extLst>
              <a:ext uri="{FF2B5EF4-FFF2-40B4-BE49-F238E27FC236}">
                <a16:creationId xmlns:a16="http://schemas.microsoft.com/office/drawing/2014/main" id="{210D1E9C-C95E-9DE2-4676-9B464F4CB8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93763" y="4016300"/>
            <a:ext cx="5681696" cy="7305038"/>
          </a:xfrm>
          <a:prstGeom prst="rect">
            <a:avLst/>
          </a:prstGeom>
        </p:spPr>
      </p:pic>
      <p:sp>
        <p:nvSpPr>
          <p:cNvPr id="2" name="Freeform 2"/>
          <p:cNvSpPr/>
          <p:nvPr/>
        </p:nvSpPr>
        <p:spPr>
          <a:xfrm>
            <a:off x="-277804" y="8459892"/>
            <a:ext cx="6044760" cy="1455250"/>
          </a:xfrm>
          <a:custGeom>
            <a:avLst/>
            <a:gdLst/>
            <a:ahLst/>
            <a:cxnLst/>
            <a:rect l="l" t="t" r="r" b="b"/>
            <a:pathLst>
              <a:path w="6044760" h="1455250">
                <a:moveTo>
                  <a:pt x="0" y="0"/>
                </a:moveTo>
                <a:lnTo>
                  <a:pt x="6044760" y="0"/>
                </a:lnTo>
                <a:lnTo>
                  <a:pt x="6044760" y="1455250"/>
                </a:lnTo>
                <a:lnTo>
                  <a:pt x="0" y="1455250"/>
                </a:lnTo>
                <a:lnTo>
                  <a:pt x="0" y="0"/>
                </a:lnTo>
                <a:close/>
              </a:path>
            </a:pathLst>
          </a:custGeom>
          <a:blipFill>
            <a:blip r:embed="rId4"/>
            <a:stretch>
              <a:fillRect l="-1" r="-1"/>
            </a:stretch>
          </a:blipFill>
        </p:spPr>
        <p:txBody>
          <a:bodyPr/>
          <a:lstStyle/>
          <a:p>
            <a:endParaRPr lang="en-US"/>
          </a:p>
        </p:txBody>
      </p:sp>
      <p:sp>
        <p:nvSpPr>
          <p:cNvPr id="3" name="Freeform 3"/>
          <p:cNvSpPr/>
          <p:nvPr/>
        </p:nvSpPr>
        <p:spPr>
          <a:xfrm>
            <a:off x="13294448" y="9040374"/>
            <a:ext cx="5908368" cy="1079646"/>
          </a:xfrm>
          <a:custGeom>
            <a:avLst/>
            <a:gdLst/>
            <a:ahLst/>
            <a:cxnLst/>
            <a:rect l="l" t="t" r="r" b="b"/>
            <a:pathLst>
              <a:path w="5908368" h="1079646">
                <a:moveTo>
                  <a:pt x="0" y="0"/>
                </a:moveTo>
                <a:lnTo>
                  <a:pt x="5908368" y="0"/>
                </a:lnTo>
                <a:lnTo>
                  <a:pt x="5908368" y="1079646"/>
                </a:lnTo>
                <a:lnTo>
                  <a:pt x="0" y="107964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4" name="Freeform 4"/>
          <p:cNvSpPr/>
          <p:nvPr/>
        </p:nvSpPr>
        <p:spPr>
          <a:xfrm flipH="1">
            <a:off x="0" y="9235362"/>
            <a:ext cx="18288000" cy="2085976"/>
          </a:xfrm>
          <a:custGeom>
            <a:avLst/>
            <a:gdLst/>
            <a:ahLst/>
            <a:cxnLst/>
            <a:rect l="l" t="t" r="r" b="b"/>
            <a:pathLst>
              <a:path w="18288000" h="2085976">
                <a:moveTo>
                  <a:pt x="18288000" y="0"/>
                </a:moveTo>
                <a:lnTo>
                  <a:pt x="0" y="0"/>
                </a:lnTo>
                <a:lnTo>
                  <a:pt x="0" y="2085976"/>
                </a:lnTo>
                <a:lnTo>
                  <a:pt x="18288000" y="2085976"/>
                </a:lnTo>
                <a:lnTo>
                  <a:pt x="18288000" y="0"/>
                </a:lnTo>
                <a:close/>
              </a:path>
            </a:pathLst>
          </a:custGeom>
          <a:blipFill>
            <a:blip r:embed="rId7"/>
            <a:stretch>
              <a:fillRect/>
            </a:stretch>
          </a:blipFill>
        </p:spPr>
        <p:txBody>
          <a:bodyPr/>
          <a:lstStyle/>
          <a:p>
            <a:endParaRPr lang="en-US"/>
          </a:p>
        </p:txBody>
      </p:sp>
      <p:grpSp>
        <p:nvGrpSpPr>
          <p:cNvPr id="5" name="Group 5"/>
          <p:cNvGrpSpPr/>
          <p:nvPr/>
        </p:nvGrpSpPr>
        <p:grpSpPr>
          <a:xfrm rot="-9000033">
            <a:off x="13604496" y="273374"/>
            <a:ext cx="718606" cy="584702"/>
            <a:chOff x="0" y="0"/>
            <a:chExt cx="958141" cy="779603"/>
          </a:xfrm>
        </p:grpSpPr>
        <p:sp>
          <p:nvSpPr>
            <p:cNvPr id="6" name="Freeform 6"/>
            <p:cNvSpPr/>
            <p:nvPr/>
          </p:nvSpPr>
          <p:spPr>
            <a:xfrm>
              <a:off x="0" y="0"/>
              <a:ext cx="958088" cy="779526"/>
            </a:xfrm>
            <a:custGeom>
              <a:avLst/>
              <a:gdLst/>
              <a:ahLst/>
              <a:cxnLst/>
              <a:rect l="l" t="t" r="r" b="b"/>
              <a:pathLst>
                <a:path w="958088" h="779526">
                  <a:moveTo>
                    <a:pt x="261112" y="618490"/>
                  </a:moveTo>
                  <a:cubicBezTo>
                    <a:pt x="0" y="311404"/>
                    <a:pt x="736473" y="0"/>
                    <a:pt x="898271" y="285242"/>
                  </a:cubicBezTo>
                  <a:cubicBezTo>
                    <a:pt x="958088" y="391160"/>
                    <a:pt x="899668" y="631698"/>
                    <a:pt x="735330" y="715010"/>
                  </a:cubicBezTo>
                  <a:cubicBezTo>
                    <a:pt x="608330" y="779526"/>
                    <a:pt x="395859" y="719582"/>
                    <a:pt x="261112" y="618490"/>
                  </a:cubicBezTo>
                  <a:close/>
                </a:path>
              </a:pathLst>
            </a:custGeom>
            <a:solidFill>
              <a:srgbClr val="47922C"/>
            </a:solidFill>
          </p:spPr>
          <p:txBody>
            <a:bodyPr/>
            <a:lstStyle/>
            <a:p>
              <a:endParaRPr lang="en-US"/>
            </a:p>
          </p:txBody>
        </p:sp>
      </p:grpSp>
      <p:grpSp>
        <p:nvGrpSpPr>
          <p:cNvPr id="7" name="Group 7"/>
          <p:cNvGrpSpPr/>
          <p:nvPr/>
        </p:nvGrpSpPr>
        <p:grpSpPr>
          <a:xfrm rot="-5400000">
            <a:off x="806904" y="7174950"/>
            <a:ext cx="2411242" cy="4139450"/>
            <a:chOff x="0" y="0"/>
            <a:chExt cx="3214989" cy="5519267"/>
          </a:xfrm>
        </p:grpSpPr>
        <p:sp>
          <p:nvSpPr>
            <p:cNvPr id="8" name="Freeform 8"/>
            <p:cNvSpPr/>
            <p:nvPr/>
          </p:nvSpPr>
          <p:spPr>
            <a:xfrm>
              <a:off x="0" y="0"/>
              <a:ext cx="3215005" cy="5519166"/>
            </a:xfrm>
            <a:custGeom>
              <a:avLst/>
              <a:gdLst/>
              <a:ahLst/>
              <a:cxnLst/>
              <a:rect l="l" t="t" r="r" b="b"/>
              <a:pathLst>
                <a:path w="3215005" h="5519166">
                  <a:moveTo>
                    <a:pt x="3083560" y="0"/>
                  </a:moveTo>
                  <a:lnTo>
                    <a:pt x="0" y="0"/>
                  </a:lnTo>
                  <a:lnTo>
                    <a:pt x="0" y="5519166"/>
                  </a:lnTo>
                  <a:cubicBezTo>
                    <a:pt x="1154811" y="5112893"/>
                    <a:pt x="1290447" y="4596257"/>
                    <a:pt x="961136" y="3524250"/>
                  </a:cubicBezTo>
                  <a:cubicBezTo>
                    <a:pt x="438150" y="1821942"/>
                    <a:pt x="1705737" y="2207133"/>
                    <a:pt x="2408555" y="1727835"/>
                  </a:cubicBezTo>
                  <a:cubicBezTo>
                    <a:pt x="3111373" y="1248283"/>
                    <a:pt x="3215005" y="586867"/>
                    <a:pt x="3083560" y="0"/>
                  </a:cubicBezTo>
                  <a:close/>
                </a:path>
              </a:pathLst>
            </a:custGeom>
            <a:solidFill>
              <a:srgbClr val="47922C"/>
            </a:solidFill>
          </p:spPr>
          <p:txBody>
            <a:bodyPr/>
            <a:lstStyle/>
            <a:p>
              <a:endParaRPr lang="en-US"/>
            </a:p>
          </p:txBody>
        </p:sp>
      </p:grpSp>
      <p:sp>
        <p:nvSpPr>
          <p:cNvPr id="9" name="Freeform 9"/>
          <p:cNvSpPr/>
          <p:nvPr/>
        </p:nvSpPr>
        <p:spPr>
          <a:xfrm>
            <a:off x="-373418" y="-424098"/>
            <a:ext cx="4910398" cy="1182092"/>
          </a:xfrm>
          <a:custGeom>
            <a:avLst/>
            <a:gdLst/>
            <a:ahLst/>
            <a:cxnLst/>
            <a:rect l="l" t="t" r="r" b="b"/>
            <a:pathLst>
              <a:path w="4910398" h="1182092">
                <a:moveTo>
                  <a:pt x="0" y="0"/>
                </a:moveTo>
                <a:lnTo>
                  <a:pt x="4910398" y="0"/>
                </a:lnTo>
                <a:lnTo>
                  <a:pt x="4910398" y="1182092"/>
                </a:lnTo>
                <a:lnTo>
                  <a:pt x="0" y="1182092"/>
                </a:lnTo>
                <a:lnTo>
                  <a:pt x="0" y="0"/>
                </a:lnTo>
                <a:close/>
              </a:path>
            </a:pathLst>
          </a:custGeom>
          <a:blipFill>
            <a:blip r:embed="rId8"/>
            <a:stretch>
              <a:fillRect t="-1" b="-1"/>
            </a:stretch>
          </a:blipFill>
        </p:spPr>
        <p:txBody>
          <a:bodyPr/>
          <a:lstStyle/>
          <a:p>
            <a:endParaRPr lang="en-US"/>
          </a:p>
        </p:txBody>
      </p:sp>
      <p:grpSp>
        <p:nvGrpSpPr>
          <p:cNvPr id="10" name="Group 10"/>
          <p:cNvGrpSpPr/>
          <p:nvPr/>
        </p:nvGrpSpPr>
        <p:grpSpPr>
          <a:xfrm rot="5400000">
            <a:off x="15167978" y="-746772"/>
            <a:ext cx="2373600" cy="3867244"/>
            <a:chOff x="0" y="0"/>
            <a:chExt cx="3164800" cy="5156325"/>
          </a:xfrm>
        </p:grpSpPr>
        <p:sp>
          <p:nvSpPr>
            <p:cNvPr id="11" name="Freeform 11"/>
            <p:cNvSpPr/>
            <p:nvPr/>
          </p:nvSpPr>
          <p:spPr>
            <a:xfrm>
              <a:off x="127" y="127"/>
              <a:ext cx="3164586" cy="5156073"/>
            </a:xfrm>
            <a:custGeom>
              <a:avLst/>
              <a:gdLst/>
              <a:ahLst/>
              <a:cxnLst/>
              <a:rect l="l" t="t" r="r" b="b"/>
              <a:pathLst>
                <a:path w="3164586" h="5156073">
                  <a:moveTo>
                    <a:pt x="3164586" y="0"/>
                  </a:moveTo>
                  <a:cubicBezTo>
                    <a:pt x="3123819" y="1095121"/>
                    <a:pt x="2904744" y="1828546"/>
                    <a:pt x="1677924" y="1736852"/>
                  </a:cubicBezTo>
                  <a:cubicBezTo>
                    <a:pt x="1193419" y="1700657"/>
                    <a:pt x="1077468" y="2123821"/>
                    <a:pt x="1257300" y="2650490"/>
                  </a:cubicBezTo>
                  <a:cubicBezTo>
                    <a:pt x="1573911" y="3576193"/>
                    <a:pt x="1972945" y="4827905"/>
                    <a:pt x="0" y="5156073"/>
                  </a:cubicBezTo>
                  <a:lnTo>
                    <a:pt x="0" y="0"/>
                  </a:lnTo>
                  <a:close/>
                </a:path>
              </a:pathLst>
            </a:custGeom>
            <a:solidFill>
              <a:srgbClr val="47922C"/>
            </a:solidFill>
          </p:spPr>
          <p:txBody>
            <a:bodyPr/>
            <a:lstStyle/>
            <a:p>
              <a:endParaRPr lang="en-US"/>
            </a:p>
          </p:txBody>
        </p:sp>
      </p:grpSp>
      <p:sp>
        <p:nvSpPr>
          <p:cNvPr id="12" name="TextBox 12"/>
          <p:cNvSpPr txBox="1"/>
          <p:nvPr/>
        </p:nvSpPr>
        <p:spPr>
          <a:xfrm>
            <a:off x="3123125" y="2924325"/>
            <a:ext cx="4878750" cy="784830"/>
          </a:xfrm>
          <a:prstGeom prst="rect">
            <a:avLst/>
          </a:prstGeom>
        </p:spPr>
        <p:txBody>
          <a:bodyPr lIns="0" tIns="0" rIns="0" bIns="0" rtlCol="0" anchor="t">
            <a:spAutoFit/>
          </a:bodyPr>
          <a:lstStyle/>
          <a:p>
            <a:pPr>
              <a:lnSpc>
                <a:spcPts val="5999"/>
              </a:lnSpc>
            </a:pPr>
            <a:r>
              <a:rPr lang="en-US" sz="4999" dirty="0">
                <a:solidFill>
                  <a:srgbClr val="00261E"/>
                </a:solidFill>
                <a:latin typeface="Bebas Neue"/>
                <a:ea typeface="Bebas Neue"/>
                <a:cs typeface="Bebas Neue"/>
                <a:sym typeface="Bebas Neue"/>
              </a:rPr>
              <a:t>Control Interface</a:t>
            </a:r>
          </a:p>
        </p:txBody>
      </p:sp>
      <p:sp>
        <p:nvSpPr>
          <p:cNvPr id="13" name="TextBox 13"/>
          <p:cNvSpPr txBox="1"/>
          <p:nvPr/>
        </p:nvSpPr>
        <p:spPr>
          <a:xfrm>
            <a:off x="3123125" y="3598650"/>
            <a:ext cx="4878750" cy="1846659"/>
          </a:xfrm>
          <a:prstGeom prst="rect">
            <a:avLst/>
          </a:prstGeom>
        </p:spPr>
        <p:txBody>
          <a:bodyPr lIns="0" tIns="0" rIns="0" bIns="0" rtlCol="0" anchor="t">
            <a:spAutoFit/>
          </a:bodyPr>
          <a:lstStyle/>
          <a:p>
            <a:r>
              <a:rPr lang="en-US" sz="2400" dirty="0"/>
              <a:t>The control interface lets users drive and steer the rover through simple on-screen controls. Each tap or joystick move sends a Bluetooth command, making movement quick and precise.</a:t>
            </a:r>
          </a:p>
        </p:txBody>
      </p:sp>
      <p:sp>
        <p:nvSpPr>
          <p:cNvPr id="14" name="TextBox 14"/>
          <p:cNvSpPr txBox="1"/>
          <p:nvPr/>
        </p:nvSpPr>
        <p:spPr>
          <a:xfrm>
            <a:off x="10995925" y="3598650"/>
            <a:ext cx="4878750" cy="1847365"/>
          </a:xfrm>
          <a:prstGeom prst="rect">
            <a:avLst/>
          </a:prstGeom>
        </p:spPr>
        <p:txBody>
          <a:bodyPr lIns="0" tIns="0" rIns="0" bIns="0" rtlCol="0" anchor="t">
            <a:spAutoFit/>
          </a:bodyPr>
          <a:lstStyle/>
          <a:p>
            <a:pPr>
              <a:lnSpc>
                <a:spcPts val="2879"/>
              </a:lnSpc>
            </a:pPr>
            <a:r>
              <a:rPr lang="en-US" sz="2400" dirty="0"/>
              <a:t>The knowledge center shares details about seeds, crops, and farming methods. It connects to online sources to help farmers learn better planting and care practices.</a:t>
            </a:r>
            <a:endParaRPr lang="en-US" sz="2400" dirty="0">
              <a:solidFill>
                <a:srgbClr val="00261E"/>
              </a:solidFill>
              <a:latin typeface="Open Sans"/>
              <a:ea typeface="Open Sans"/>
              <a:cs typeface="Open Sans"/>
              <a:sym typeface="Open Sans"/>
            </a:endParaRPr>
          </a:p>
        </p:txBody>
      </p:sp>
      <p:sp>
        <p:nvSpPr>
          <p:cNvPr id="15" name="TextBox 15"/>
          <p:cNvSpPr txBox="1"/>
          <p:nvPr/>
        </p:nvSpPr>
        <p:spPr>
          <a:xfrm>
            <a:off x="3123125" y="6643150"/>
            <a:ext cx="4878750" cy="1847365"/>
          </a:xfrm>
          <a:prstGeom prst="rect">
            <a:avLst/>
          </a:prstGeom>
        </p:spPr>
        <p:txBody>
          <a:bodyPr lIns="0" tIns="0" rIns="0" bIns="0" rtlCol="0" anchor="t">
            <a:spAutoFit/>
          </a:bodyPr>
          <a:lstStyle/>
          <a:p>
            <a:pPr>
              <a:lnSpc>
                <a:spcPts val="2879"/>
              </a:lnSpc>
            </a:pPr>
            <a:r>
              <a:rPr lang="en-US" sz="2400" dirty="0"/>
              <a:t>The sensor dashboard shows live data from the DHT11, soil probe, and camera. It gives a clear view of temperature, humidity, soil moisture, and field visuals in real time.</a:t>
            </a:r>
            <a:endParaRPr lang="en-US" sz="2400" dirty="0">
              <a:solidFill>
                <a:srgbClr val="00261E"/>
              </a:solidFill>
              <a:latin typeface="Open Sans"/>
              <a:ea typeface="Open Sans"/>
              <a:cs typeface="Open Sans"/>
              <a:sym typeface="Open Sans"/>
            </a:endParaRPr>
          </a:p>
        </p:txBody>
      </p:sp>
      <p:sp>
        <p:nvSpPr>
          <p:cNvPr id="16" name="TextBox 16"/>
          <p:cNvSpPr txBox="1"/>
          <p:nvPr/>
        </p:nvSpPr>
        <p:spPr>
          <a:xfrm>
            <a:off x="10995925" y="6643150"/>
            <a:ext cx="4878750" cy="1847365"/>
          </a:xfrm>
          <a:prstGeom prst="rect">
            <a:avLst/>
          </a:prstGeom>
        </p:spPr>
        <p:txBody>
          <a:bodyPr lIns="0" tIns="0" rIns="0" bIns="0" rtlCol="0" anchor="t">
            <a:spAutoFit/>
          </a:bodyPr>
          <a:lstStyle/>
          <a:p>
            <a:pPr>
              <a:lnSpc>
                <a:spcPts val="2879"/>
              </a:lnSpc>
            </a:pPr>
            <a:r>
              <a:rPr lang="en-US" sz="2400" dirty="0"/>
              <a:t>The data hub stores readings, preferences, and Bluetooth links. It keeps the app connected to the rover and ensures smooth data flow between both ends.</a:t>
            </a:r>
            <a:endParaRPr lang="en-US" sz="2400" dirty="0">
              <a:solidFill>
                <a:srgbClr val="00261E"/>
              </a:solidFill>
              <a:latin typeface="Open Sans"/>
              <a:ea typeface="Open Sans"/>
              <a:cs typeface="Open Sans"/>
              <a:sym typeface="Open Sans"/>
            </a:endParaRPr>
          </a:p>
        </p:txBody>
      </p:sp>
      <p:sp>
        <p:nvSpPr>
          <p:cNvPr id="18" name="TextBox 18"/>
          <p:cNvSpPr txBox="1"/>
          <p:nvPr/>
        </p:nvSpPr>
        <p:spPr>
          <a:xfrm>
            <a:off x="3123125" y="5968825"/>
            <a:ext cx="4878750" cy="786750"/>
          </a:xfrm>
          <a:prstGeom prst="rect">
            <a:avLst/>
          </a:prstGeom>
        </p:spPr>
        <p:txBody>
          <a:bodyPr lIns="0" tIns="0" rIns="0" bIns="0" rtlCol="0" anchor="t">
            <a:spAutoFit/>
          </a:bodyPr>
          <a:lstStyle/>
          <a:p>
            <a:pPr algn="l">
              <a:lnSpc>
                <a:spcPts val="5999"/>
              </a:lnSpc>
            </a:pPr>
            <a:r>
              <a:rPr lang="en-US" sz="4999" dirty="0">
                <a:solidFill>
                  <a:srgbClr val="00261E"/>
                </a:solidFill>
                <a:latin typeface="Bebas Neue"/>
                <a:ea typeface="Bebas Neue"/>
                <a:cs typeface="Bebas Neue"/>
                <a:sym typeface="Bebas Neue"/>
              </a:rPr>
              <a:t>Sensor dashboard</a:t>
            </a:r>
          </a:p>
        </p:txBody>
      </p:sp>
      <p:sp>
        <p:nvSpPr>
          <p:cNvPr id="19" name="TextBox 19"/>
          <p:cNvSpPr txBox="1"/>
          <p:nvPr/>
        </p:nvSpPr>
        <p:spPr>
          <a:xfrm>
            <a:off x="10995925" y="2924325"/>
            <a:ext cx="4878750" cy="786750"/>
          </a:xfrm>
          <a:prstGeom prst="rect">
            <a:avLst/>
          </a:prstGeom>
        </p:spPr>
        <p:txBody>
          <a:bodyPr lIns="0" tIns="0" rIns="0" bIns="0" rtlCol="0" anchor="t">
            <a:spAutoFit/>
          </a:bodyPr>
          <a:lstStyle/>
          <a:p>
            <a:pPr algn="l">
              <a:lnSpc>
                <a:spcPts val="5999"/>
              </a:lnSpc>
            </a:pPr>
            <a:r>
              <a:rPr lang="en-US" sz="4999" dirty="0">
                <a:solidFill>
                  <a:srgbClr val="00261E"/>
                </a:solidFill>
                <a:latin typeface="Bebas Neue"/>
                <a:ea typeface="Bebas Neue"/>
                <a:cs typeface="Bebas Neue"/>
                <a:sym typeface="Bebas Neue"/>
              </a:rPr>
              <a:t>Knowledge center</a:t>
            </a:r>
          </a:p>
        </p:txBody>
      </p:sp>
      <p:sp>
        <p:nvSpPr>
          <p:cNvPr id="20" name="TextBox 20"/>
          <p:cNvSpPr txBox="1"/>
          <p:nvPr/>
        </p:nvSpPr>
        <p:spPr>
          <a:xfrm>
            <a:off x="10995925" y="5968825"/>
            <a:ext cx="4878750" cy="786750"/>
          </a:xfrm>
          <a:prstGeom prst="rect">
            <a:avLst/>
          </a:prstGeom>
        </p:spPr>
        <p:txBody>
          <a:bodyPr lIns="0" tIns="0" rIns="0" bIns="0" rtlCol="0" anchor="t">
            <a:spAutoFit/>
          </a:bodyPr>
          <a:lstStyle/>
          <a:p>
            <a:pPr algn="l">
              <a:lnSpc>
                <a:spcPts val="5999"/>
              </a:lnSpc>
            </a:pPr>
            <a:r>
              <a:rPr lang="en-US" sz="4999" dirty="0">
                <a:solidFill>
                  <a:srgbClr val="00261E"/>
                </a:solidFill>
                <a:latin typeface="Bebas Neue"/>
                <a:ea typeface="Bebas Neue"/>
                <a:cs typeface="Bebas Neue"/>
                <a:sym typeface="Bebas Neue"/>
              </a:rPr>
              <a:t>Data &amp; settings hub</a:t>
            </a:r>
          </a:p>
        </p:txBody>
      </p:sp>
      <p:grpSp>
        <p:nvGrpSpPr>
          <p:cNvPr id="21" name="Group 21"/>
          <p:cNvGrpSpPr/>
          <p:nvPr/>
        </p:nvGrpSpPr>
        <p:grpSpPr>
          <a:xfrm>
            <a:off x="1430202" y="2978442"/>
            <a:ext cx="1303200" cy="1303200"/>
            <a:chOff x="0" y="0"/>
            <a:chExt cx="1737600" cy="1737600"/>
          </a:xfrm>
        </p:grpSpPr>
        <p:sp>
          <p:nvSpPr>
            <p:cNvPr id="22" name="Freeform 22"/>
            <p:cNvSpPr/>
            <p:nvPr/>
          </p:nvSpPr>
          <p:spPr>
            <a:xfrm>
              <a:off x="0" y="0"/>
              <a:ext cx="1737614" cy="1737614"/>
            </a:xfrm>
            <a:custGeom>
              <a:avLst/>
              <a:gdLst/>
              <a:ahLst/>
              <a:cxnLst/>
              <a:rect l="l" t="t" r="r" b="b"/>
              <a:pathLst>
                <a:path w="1737614" h="1737614">
                  <a:moveTo>
                    <a:pt x="0" y="0"/>
                  </a:moveTo>
                  <a:lnTo>
                    <a:pt x="1737614" y="0"/>
                  </a:lnTo>
                  <a:lnTo>
                    <a:pt x="1737614" y="1737614"/>
                  </a:lnTo>
                  <a:lnTo>
                    <a:pt x="0" y="1737614"/>
                  </a:lnTo>
                  <a:close/>
                </a:path>
              </a:pathLst>
            </a:custGeom>
            <a:solidFill>
              <a:srgbClr val="47922C"/>
            </a:solidFill>
          </p:spPr>
          <p:txBody>
            <a:bodyPr/>
            <a:lstStyle/>
            <a:p>
              <a:endParaRPr lang="en-US"/>
            </a:p>
          </p:txBody>
        </p:sp>
      </p:grpSp>
      <p:grpSp>
        <p:nvGrpSpPr>
          <p:cNvPr id="23" name="Group 23"/>
          <p:cNvGrpSpPr/>
          <p:nvPr/>
        </p:nvGrpSpPr>
        <p:grpSpPr>
          <a:xfrm>
            <a:off x="1430202" y="6029792"/>
            <a:ext cx="1303200" cy="1303200"/>
            <a:chOff x="0" y="0"/>
            <a:chExt cx="1737600" cy="1737600"/>
          </a:xfrm>
        </p:grpSpPr>
        <p:sp>
          <p:nvSpPr>
            <p:cNvPr id="24" name="Freeform 24"/>
            <p:cNvSpPr/>
            <p:nvPr/>
          </p:nvSpPr>
          <p:spPr>
            <a:xfrm>
              <a:off x="0" y="0"/>
              <a:ext cx="1737614" cy="1737614"/>
            </a:xfrm>
            <a:custGeom>
              <a:avLst/>
              <a:gdLst/>
              <a:ahLst/>
              <a:cxnLst/>
              <a:rect l="l" t="t" r="r" b="b"/>
              <a:pathLst>
                <a:path w="1737614" h="1737614">
                  <a:moveTo>
                    <a:pt x="0" y="0"/>
                  </a:moveTo>
                  <a:lnTo>
                    <a:pt x="1737614" y="0"/>
                  </a:lnTo>
                  <a:lnTo>
                    <a:pt x="1737614" y="1737614"/>
                  </a:lnTo>
                  <a:lnTo>
                    <a:pt x="0" y="1737614"/>
                  </a:lnTo>
                  <a:close/>
                </a:path>
              </a:pathLst>
            </a:custGeom>
            <a:solidFill>
              <a:srgbClr val="47922C"/>
            </a:solidFill>
          </p:spPr>
          <p:txBody>
            <a:bodyPr/>
            <a:lstStyle/>
            <a:p>
              <a:endParaRPr lang="en-US"/>
            </a:p>
          </p:txBody>
        </p:sp>
      </p:grpSp>
      <p:grpSp>
        <p:nvGrpSpPr>
          <p:cNvPr id="25" name="Group 25"/>
          <p:cNvGrpSpPr/>
          <p:nvPr/>
        </p:nvGrpSpPr>
        <p:grpSpPr>
          <a:xfrm>
            <a:off x="9296502" y="2978442"/>
            <a:ext cx="1303200" cy="1303200"/>
            <a:chOff x="0" y="0"/>
            <a:chExt cx="1737600" cy="1737600"/>
          </a:xfrm>
        </p:grpSpPr>
        <p:sp>
          <p:nvSpPr>
            <p:cNvPr id="26" name="Freeform 26"/>
            <p:cNvSpPr/>
            <p:nvPr/>
          </p:nvSpPr>
          <p:spPr>
            <a:xfrm>
              <a:off x="0" y="0"/>
              <a:ext cx="1737614" cy="1737614"/>
            </a:xfrm>
            <a:custGeom>
              <a:avLst/>
              <a:gdLst/>
              <a:ahLst/>
              <a:cxnLst/>
              <a:rect l="l" t="t" r="r" b="b"/>
              <a:pathLst>
                <a:path w="1737614" h="1737614">
                  <a:moveTo>
                    <a:pt x="0" y="0"/>
                  </a:moveTo>
                  <a:lnTo>
                    <a:pt x="1737614" y="0"/>
                  </a:lnTo>
                  <a:lnTo>
                    <a:pt x="1737614" y="1737614"/>
                  </a:lnTo>
                  <a:lnTo>
                    <a:pt x="0" y="1737614"/>
                  </a:lnTo>
                  <a:close/>
                </a:path>
              </a:pathLst>
            </a:custGeom>
            <a:solidFill>
              <a:srgbClr val="47922C"/>
            </a:solidFill>
          </p:spPr>
          <p:txBody>
            <a:bodyPr/>
            <a:lstStyle/>
            <a:p>
              <a:endParaRPr lang="en-US"/>
            </a:p>
          </p:txBody>
        </p:sp>
      </p:grpSp>
      <p:grpSp>
        <p:nvGrpSpPr>
          <p:cNvPr id="27" name="Group 27"/>
          <p:cNvGrpSpPr/>
          <p:nvPr/>
        </p:nvGrpSpPr>
        <p:grpSpPr>
          <a:xfrm>
            <a:off x="9296502" y="6029792"/>
            <a:ext cx="1303200" cy="1303200"/>
            <a:chOff x="0" y="0"/>
            <a:chExt cx="1737600" cy="1737600"/>
          </a:xfrm>
        </p:grpSpPr>
        <p:sp>
          <p:nvSpPr>
            <p:cNvPr id="28" name="Freeform 28"/>
            <p:cNvSpPr/>
            <p:nvPr/>
          </p:nvSpPr>
          <p:spPr>
            <a:xfrm>
              <a:off x="0" y="0"/>
              <a:ext cx="1737614" cy="1737614"/>
            </a:xfrm>
            <a:custGeom>
              <a:avLst/>
              <a:gdLst/>
              <a:ahLst/>
              <a:cxnLst/>
              <a:rect l="l" t="t" r="r" b="b"/>
              <a:pathLst>
                <a:path w="1737614" h="1737614">
                  <a:moveTo>
                    <a:pt x="0" y="0"/>
                  </a:moveTo>
                  <a:lnTo>
                    <a:pt x="1737614" y="0"/>
                  </a:lnTo>
                  <a:lnTo>
                    <a:pt x="1737614" y="1737614"/>
                  </a:lnTo>
                  <a:lnTo>
                    <a:pt x="0" y="1737614"/>
                  </a:lnTo>
                  <a:close/>
                </a:path>
              </a:pathLst>
            </a:custGeom>
            <a:solidFill>
              <a:srgbClr val="47922C"/>
            </a:solidFill>
          </p:spPr>
          <p:txBody>
            <a:bodyPr/>
            <a:lstStyle/>
            <a:p>
              <a:endParaRPr lang="en-US"/>
            </a:p>
          </p:txBody>
        </p:sp>
      </p:grpSp>
      <p:sp>
        <p:nvSpPr>
          <p:cNvPr id="29" name="Freeform 29"/>
          <p:cNvSpPr/>
          <p:nvPr/>
        </p:nvSpPr>
        <p:spPr>
          <a:xfrm>
            <a:off x="9524944" y="6263898"/>
            <a:ext cx="846326" cy="835018"/>
          </a:xfrm>
          <a:custGeom>
            <a:avLst/>
            <a:gdLst/>
            <a:ahLst/>
            <a:cxnLst/>
            <a:rect l="l" t="t" r="r" b="b"/>
            <a:pathLst>
              <a:path w="846326" h="835018">
                <a:moveTo>
                  <a:pt x="0" y="0"/>
                </a:moveTo>
                <a:lnTo>
                  <a:pt x="846326" y="0"/>
                </a:lnTo>
                <a:lnTo>
                  <a:pt x="846326" y="835018"/>
                </a:lnTo>
                <a:lnTo>
                  <a:pt x="0" y="835018"/>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34" name="Freeform 34"/>
          <p:cNvSpPr/>
          <p:nvPr/>
        </p:nvSpPr>
        <p:spPr>
          <a:xfrm>
            <a:off x="8883104" y="215069"/>
            <a:ext cx="4910398" cy="1182092"/>
          </a:xfrm>
          <a:custGeom>
            <a:avLst/>
            <a:gdLst/>
            <a:ahLst/>
            <a:cxnLst/>
            <a:rect l="l" t="t" r="r" b="b"/>
            <a:pathLst>
              <a:path w="4910398" h="1182092">
                <a:moveTo>
                  <a:pt x="0" y="0"/>
                </a:moveTo>
                <a:lnTo>
                  <a:pt x="4910398" y="0"/>
                </a:lnTo>
                <a:lnTo>
                  <a:pt x="4910398" y="1182092"/>
                </a:lnTo>
                <a:lnTo>
                  <a:pt x="0" y="1182092"/>
                </a:lnTo>
                <a:lnTo>
                  <a:pt x="0" y="0"/>
                </a:lnTo>
                <a:close/>
              </a:path>
            </a:pathLst>
          </a:custGeom>
          <a:blipFill>
            <a:blip r:embed="rId8"/>
            <a:stretch>
              <a:fillRect t="-1" b="-1"/>
            </a:stretch>
          </a:blipFill>
        </p:spPr>
        <p:txBody>
          <a:bodyPr/>
          <a:lstStyle/>
          <a:p>
            <a:endParaRPr lang="en-US"/>
          </a:p>
        </p:txBody>
      </p:sp>
      <p:sp>
        <p:nvSpPr>
          <p:cNvPr id="17" name="TextBox 17"/>
          <p:cNvSpPr txBox="1"/>
          <p:nvPr/>
        </p:nvSpPr>
        <p:spPr>
          <a:xfrm>
            <a:off x="1023482" y="1221961"/>
            <a:ext cx="15225150" cy="1077218"/>
          </a:xfrm>
          <a:prstGeom prst="rect">
            <a:avLst/>
          </a:prstGeom>
        </p:spPr>
        <p:txBody>
          <a:bodyPr lIns="0" tIns="0" rIns="0" bIns="0" rtlCol="0" anchor="t">
            <a:spAutoFit/>
          </a:bodyPr>
          <a:lstStyle/>
          <a:p>
            <a:pPr algn="l">
              <a:lnSpc>
                <a:spcPts val="8400"/>
              </a:lnSpc>
            </a:pPr>
            <a:r>
              <a:rPr lang="en-US" sz="7000" dirty="0">
                <a:solidFill>
                  <a:srgbClr val="00261E"/>
                </a:solidFill>
                <a:latin typeface="Bebas Neue"/>
                <a:ea typeface="Bebas Neue"/>
                <a:cs typeface="Bebas Neue"/>
                <a:sym typeface="Bebas Neue"/>
              </a:rPr>
              <a:t>Major Components of the application</a:t>
            </a:r>
          </a:p>
        </p:txBody>
      </p:sp>
      <p:sp>
        <p:nvSpPr>
          <p:cNvPr id="37" name="Freeform 26">
            <a:extLst>
              <a:ext uri="{FF2B5EF4-FFF2-40B4-BE49-F238E27FC236}">
                <a16:creationId xmlns:a16="http://schemas.microsoft.com/office/drawing/2014/main" id="{A1C54C1A-CFFB-0744-FD1E-C23BB4257601}"/>
              </a:ext>
            </a:extLst>
          </p:cNvPr>
          <p:cNvSpPr/>
          <p:nvPr/>
        </p:nvSpPr>
        <p:spPr>
          <a:xfrm>
            <a:off x="1669591" y="3261682"/>
            <a:ext cx="746782" cy="740454"/>
          </a:xfrm>
          <a:custGeom>
            <a:avLst/>
            <a:gdLst/>
            <a:ahLst/>
            <a:cxnLst/>
            <a:rect l="l" t="t" r="r" b="b"/>
            <a:pathLst>
              <a:path w="746782" h="740454">
                <a:moveTo>
                  <a:pt x="0" y="0"/>
                </a:moveTo>
                <a:lnTo>
                  <a:pt x="746782" y="0"/>
                </a:lnTo>
                <a:lnTo>
                  <a:pt x="746782" y="740454"/>
                </a:lnTo>
                <a:lnTo>
                  <a:pt x="0" y="740454"/>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n-US"/>
          </a:p>
        </p:txBody>
      </p:sp>
      <p:sp>
        <p:nvSpPr>
          <p:cNvPr id="38" name="Freeform 15">
            <a:extLst>
              <a:ext uri="{FF2B5EF4-FFF2-40B4-BE49-F238E27FC236}">
                <a16:creationId xmlns:a16="http://schemas.microsoft.com/office/drawing/2014/main" id="{8685A84F-1EB6-B75E-5719-B59282469E9D}"/>
              </a:ext>
            </a:extLst>
          </p:cNvPr>
          <p:cNvSpPr/>
          <p:nvPr/>
        </p:nvSpPr>
        <p:spPr>
          <a:xfrm>
            <a:off x="1724123" y="6423860"/>
            <a:ext cx="749008" cy="515074"/>
          </a:xfrm>
          <a:custGeom>
            <a:avLst/>
            <a:gdLst/>
            <a:ahLst/>
            <a:cxnLst/>
            <a:rect l="l" t="t" r="r" b="b"/>
            <a:pathLst>
              <a:path w="749008" h="515074">
                <a:moveTo>
                  <a:pt x="0" y="0"/>
                </a:moveTo>
                <a:lnTo>
                  <a:pt x="749008" y="0"/>
                </a:lnTo>
                <a:lnTo>
                  <a:pt x="749008" y="515074"/>
                </a:lnTo>
                <a:lnTo>
                  <a:pt x="0" y="515074"/>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txBody>
          <a:bodyPr/>
          <a:lstStyle/>
          <a:p>
            <a:endParaRPr lang="en-US"/>
          </a:p>
        </p:txBody>
      </p:sp>
      <p:sp>
        <p:nvSpPr>
          <p:cNvPr id="40" name="Freeform 36">
            <a:extLst>
              <a:ext uri="{FF2B5EF4-FFF2-40B4-BE49-F238E27FC236}">
                <a16:creationId xmlns:a16="http://schemas.microsoft.com/office/drawing/2014/main" id="{8E66EA63-608A-6C0E-6288-96393E1936DF}"/>
              </a:ext>
            </a:extLst>
          </p:cNvPr>
          <p:cNvSpPr/>
          <p:nvPr/>
        </p:nvSpPr>
        <p:spPr>
          <a:xfrm>
            <a:off x="9577595" y="3313691"/>
            <a:ext cx="741024" cy="625170"/>
          </a:xfrm>
          <a:custGeom>
            <a:avLst/>
            <a:gdLst/>
            <a:ahLst/>
            <a:cxnLst/>
            <a:rect l="l" t="t" r="r" b="b"/>
            <a:pathLst>
              <a:path w="741024" h="625170">
                <a:moveTo>
                  <a:pt x="0" y="0"/>
                </a:moveTo>
                <a:lnTo>
                  <a:pt x="741024" y="0"/>
                </a:lnTo>
                <a:lnTo>
                  <a:pt x="741024" y="625170"/>
                </a:lnTo>
                <a:lnTo>
                  <a:pt x="0" y="625170"/>
                </a:lnTo>
                <a:lnTo>
                  <a:pt x="0" y="0"/>
                </a:lnTo>
                <a:close/>
              </a:path>
            </a:pathLst>
          </a:custGeom>
          <a:blipFill>
            <a:blip r:embed="rId15">
              <a:extLst>
                <a:ext uri="{96DAC541-7B7A-43D3-8B79-37D633B846F1}">
                  <asvg:svgBlip xmlns:asvg="http://schemas.microsoft.com/office/drawing/2016/SVG/main" r:embed="rId16"/>
                </a:ext>
              </a:extLst>
            </a:blip>
            <a:stretch>
              <a:fillRect/>
            </a:stretch>
          </a:blipFill>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162201" y="2331248"/>
            <a:ext cx="15745481" cy="5900333"/>
          </a:xfrm>
          <a:prstGeom prst="rect">
            <a:avLst/>
          </a:prstGeom>
        </p:spPr>
        <p:txBody>
          <a:bodyPr wrap="square" lIns="0" tIns="0" rIns="0" bIns="0" rtlCol="0" anchor="t">
            <a:spAutoFit/>
          </a:bodyPr>
          <a:lstStyle/>
          <a:p>
            <a:pPr algn="ctr">
              <a:lnSpc>
                <a:spcPts val="23039"/>
              </a:lnSpc>
            </a:pPr>
            <a:r>
              <a:rPr lang="en-US" sz="19200" dirty="0">
                <a:solidFill>
                  <a:srgbClr val="00261E"/>
                </a:solidFill>
                <a:latin typeface="Bebas Neue"/>
                <a:ea typeface="Bebas Neue"/>
                <a:cs typeface="Bebas Neue"/>
                <a:sym typeface="Bebas Neue"/>
              </a:rPr>
              <a:t>Can farmers adapt with  tech?</a:t>
            </a:r>
          </a:p>
        </p:txBody>
      </p:sp>
      <p:sp>
        <p:nvSpPr>
          <p:cNvPr id="6" name="Freeform 6"/>
          <p:cNvSpPr/>
          <p:nvPr/>
        </p:nvSpPr>
        <p:spPr>
          <a:xfrm>
            <a:off x="-116908" y="6928724"/>
            <a:ext cx="13547018" cy="3048050"/>
          </a:xfrm>
          <a:custGeom>
            <a:avLst/>
            <a:gdLst/>
            <a:ahLst/>
            <a:cxnLst/>
            <a:rect l="l" t="t" r="r" b="b"/>
            <a:pathLst>
              <a:path w="13547018" h="3048050">
                <a:moveTo>
                  <a:pt x="0" y="0"/>
                </a:moveTo>
                <a:lnTo>
                  <a:pt x="13547018" y="0"/>
                </a:lnTo>
                <a:lnTo>
                  <a:pt x="13547018" y="3048050"/>
                </a:lnTo>
                <a:lnTo>
                  <a:pt x="0" y="3048050"/>
                </a:lnTo>
                <a:lnTo>
                  <a:pt x="0" y="0"/>
                </a:lnTo>
                <a:close/>
              </a:path>
            </a:pathLst>
          </a:custGeom>
          <a:blipFill>
            <a:blip r:embed="rId3"/>
            <a:stretch>
              <a:fillRect/>
            </a:stretch>
          </a:blipFill>
        </p:spPr>
        <p:txBody>
          <a:bodyPr/>
          <a:lstStyle/>
          <a:p>
            <a:endParaRPr lang="en-US"/>
          </a:p>
        </p:txBody>
      </p:sp>
      <p:sp>
        <p:nvSpPr>
          <p:cNvPr id="7" name="Freeform 7"/>
          <p:cNvSpPr/>
          <p:nvPr/>
        </p:nvSpPr>
        <p:spPr>
          <a:xfrm>
            <a:off x="5111900" y="7119300"/>
            <a:ext cx="1820410" cy="1398998"/>
          </a:xfrm>
          <a:custGeom>
            <a:avLst/>
            <a:gdLst/>
            <a:ahLst/>
            <a:cxnLst/>
            <a:rect l="l" t="t" r="r" b="b"/>
            <a:pathLst>
              <a:path w="1820410" h="1398998">
                <a:moveTo>
                  <a:pt x="0" y="0"/>
                </a:moveTo>
                <a:lnTo>
                  <a:pt x="1820410" y="0"/>
                </a:lnTo>
                <a:lnTo>
                  <a:pt x="1820410" y="1398998"/>
                </a:lnTo>
                <a:lnTo>
                  <a:pt x="0" y="1398998"/>
                </a:lnTo>
                <a:lnTo>
                  <a:pt x="0" y="0"/>
                </a:lnTo>
                <a:close/>
              </a:path>
            </a:pathLst>
          </a:custGeom>
          <a:blipFill>
            <a:blip r:embed="rId4"/>
            <a:stretch>
              <a:fillRect/>
            </a:stretch>
          </a:blipFill>
        </p:spPr>
        <p:txBody>
          <a:bodyPr/>
          <a:lstStyle/>
          <a:p>
            <a:endParaRPr lang="en-US"/>
          </a:p>
        </p:txBody>
      </p:sp>
      <p:sp>
        <p:nvSpPr>
          <p:cNvPr id="8" name="Freeform 8"/>
          <p:cNvSpPr/>
          <p:nvPr/>
        </p:nvSpPr>
        <p:spPr>
          <a:xfrm>
            <a:off x="244950" y="5651600"/>
            <a:ext cx="3064592" cy="2304152"/>
          </a:xfrm>
          <a:custGeom>
            <a:avLst/>
            <a:gdLst/>
            <a:ahLst/>
            <a:cxnLst/>
            <a:rect l="l" t="t" r="r" b="b"/>
            <a:pathLst>
              <a:path w="3064592" h="2304152">
                <a:moveTo>
                  <a:pt x="0" y="0"/>
                </a:moveTo>
                <a:lnTo>
                  <a:pt x="3064592" y="0"/>
                </a:lnTo>
                <a:lnTo>
                  <a:pt x="3064592" y="2304152"/>
                </a:lnTo>
                <a:lnTo>
                  <a:pt x="0" y="2304152"/>
                </a:lnTo>
                <a:lnTo>
                  <a:pt x="0" y="0"/>
                </a:lnTo>
                <a:close/>
              </a:path>
            </a:pathLst>
          </a:custGeom>
          <a:blipFill>
            <a:blip r:embed="rId5"/>
            <a:stretch>
              <a:fillRect/>
            </a:stretch>
          </a:blipFill>
        </p:spPr>
        <p:txBody>
          <a:bodyPr/>
          <a:lstStyle/>
          <a:p>
            <a:endParaRPr lang="en-US"/>
          </a:p>
        </p:txBody>
      </p:sp>
      <p:sp>
        <p:nvSpPr>
          <p:cNvPr id="9" name="Freeform 9"/>
          <p:cNvSpPr/>
          <p:nvPr/>
        </p:nvSpPr>
        <p:spPr>
          <a:xfrm>
            <a:off x="4905244" y="8142092"/>
            <a:ext cx="13547002" cy="3048046"/>
          </a:xfrm>
          <a:custGeom>
            <a:avLst/>
            <a:gdLst/>
            <a:ahLst/>
            <a:cxnLst/>
            <a:rect l="l" t="t" r="r" b="b"/>
            <a:pathLst>
              <a:path w="13547002" h="3048046">
                <a:moveTo>
                  <a:pt x="0" y="0"/>
                </a:moveTo>
                <a:lnTo>
                  <a:pt x="13547002" y="0"/>
                </a:lnTo>
                <a:lnTo>
                  <a:pt x="13547002" y="3048046"/>
                </a:lnTo>
                <a:lnTo>
                  <a:pt x="0" y="3048046"/>
                </a:lnTo>
                <a:lnTo>
                  <a:pt x="0" y="0"/>
                </a:lnTo>
                <a:close/>
              </a:path>
            </a:pathLst>
          </a:custGeom>
          <a:blipFill>
            <a:blip r:embed="rId6"/>
            <a:stretch>
              <a:fillRect/>
            </a:stretch>
          </a:blipFill>
        </p:spPr>
        <p:txBody>
          <a:bodyPr/>
          <a:lstStyle/>
          <a:p>
            <a:endParaRPr lang="en-US"/>
          </a:p>
        </p:txBody>
      </p:sp>
      <p:sp>
        <p:nvSpPr>
          <p:cNvPr id="10" name="Freeform 10"/>
          <p:cNvSpPr/>
          <p:nvPr/>
        </p:nvSpPr>
        <p:spPr>
          <a:xfrm>
            <a:off x="11248114" y="7119278"/>
            <a:ext cx="3718948" cy="1959348"/>
          </a:xfrm>
          <a:custGeom>
            <a:avLst/>
            <a:gdLst/>
            <a:ahLst/>
            <a:cxnLst/>
            <a:rect l="l" t="t" r="r" b="b"/>
            <a:pathLst>
              <a:path w="3718948" h="1959348">
                <a:moveTo>
                  <a:pt x="0" y="0"/>
                </a:moveTo>
                <a:lnTo>
                  <a:pt x="3718948" y="0"/>
                </a:lnTo>
                <a:lnTo>
                  <a:pt x="3718948" y="1959348"/>
                </a:lnTo>
                <a:lnTo>
                  <a:pt x="0" y="1959348"/>
                </a:lnTo>
                <a:lnTo>
                  <a:pt x="0" y="0"/>
                </a:lnTo>
                <a:close/>
              </a:path>
            </a:pathLst>
          </a:custGeom>
          <a:blipFill>
            <a:blip r:embed="rId7"/>
            <a:stretch>
              <a:fillRect/>
            </a:stretch>
          </a:blipFill>
        </p:spPr>
        <p:txBody>
          <a:bodyPr/>
          <a:lstStyle/>
          <a:p>
            <a:endParaRPr lang="en-US"/>
          </a:p>
        </p:txBody>
      </p:sp>
      <p:sp>
        <p:nvSpPr>
          <p:cNvPr id="11" name="Freeform 11"/>
          <p:cNvSpPr/>
          <p:nvPr/>
        </p:nvSpPr>
        <p:spPr>
          <a:xfrm>
            <a:off x="14233104" y="7834862"/>
            <a:ext cx="5811200" cy="1399022"/>
          </a:xfrm>
          <a:custGeom>
            <a:avLst/>
            <a:gdLst/>
            <a:ahLst/>
            <a:cxnLst/>
            <a:rect l="l" t="t" r="r" b="b"/>
            <a:pathLst>
              <a:path w="5811200" h="1399022">
                <a:moveTo>
                  <a:pt x="0" y="0"/>
                </a:moveTo>
                <a:lnTo>
                  <a:pt x="5811200" y="0"/>
                </a:lnTo>
                <a:lnTo>
                  <a:pt x="5811200" y="1399022"/>
                </a:lnTo>
                <a:lnTo>
                  <a:pt x="0" y="1399022"/>
                </a:lnTo>
                <a:lnTo>
                  <a:pt x="0" y="0"/>
                </a:lnTo>
                <a:close/>
              </a:path>
            </a:pathLst>
          </a:custGeom>
          <a:blipFill>
            <a:blip r:embed="rId8"/>
            <a:stretch>
              <a:fillRect l="-1" r="-1"/>
            </a:stretch>
          </a:blipFill>
        </p:spPr>
        <p:txBody>
          <a:bodyPr/>
          <a:lstStyle/>
          <a:p>
            <a:endParaRPr lang="en-US"/>
          </a:p>
        </p:txBody>
      </p:sp>
      <p:sp>
        <p:nvSpPr>
          <p:cNvPr id="12" name="Freeform 12"/>
          <p:cNvSpPr/>
          <p:nvPr/>
        </p:nvSpPr>
        <p:spPr>
          <a:xfrm>
            <a:off x="2196918" y="507576"/>
            <a:ext cx="5660112" cy="1362560"/>
          </a:xfrm>
          <a:custGeom>
            <a:avLst/>
            <a:gdLst/>
            <a:ahLst/>
            <a:cxnLst/>
            <a:rect l="l" t="t" r="r" b="b"/>
            <a:pathLst>
              <a:path w="5660112" h="1362560">
                <a:moveTo>
                  <a:pt x="0" y="0"/>
                </a:moveTo>
                <a:lnTo>
                  <a:pt x="5660112" y="0"/>
                </a:lnTo>
                <a:lnTo>
                  <a:pt x="5660112" y="1362560"/>
                </a:lnTo>
                <a:lnTo>
                  <a:pt x="0" y="1362560"/>
                </a:lnTo>
                <a:lnTo>
                  <a:pt x="0" y="0"/>
                </a:lnTo>
                <a:close/>
              </a:path>
            </a:pathLst>
          </a:custGeom>
          <a:blipFill>
            <a:blip r:embed="rId9"/>
            <a:stretch>
              <a:fillRect t="-2" b="-2"/>
            </a:stretch>
          </a:blipFill>
        </p:spPr>
        <p:txBody>
          <a:bodyPr/>
          <a:lstStyle/>
          <a:p>
            <a:endParaRPr lang="en-US"/>
          </a:p>
        </p:txBody>
      </p:sp>
      <p:sp>
        <p:nvSpPr>
          <p:cNvPr id="13" name="Freeform 13"/>
          <p:cNvSpPr/>
          <p:nvPr/>
        </p:nvSpPr>
        <p:spPr>
          <a:xfrm>
            <a:off x="15556676" y="5765550"/>
            <a:ext cx="3805930" cy="916200"/>
          </a:xfrm>
          <a:custGeom>
            <a:avLst/>
            <a:gdLst/>
            <a:ahLst/>
            <a:cxnLst/>
            <a:rect l="l" t="t" r="r" b="b"/>
            <a:pathLst>
              <a:path w="3805930" h="916200">
                <a:moveTo>
                  <a:pt x="0" y="0"/>
                </a:moveTo>
                <a:lnTo>
                  <a:pt x="3805930" y="0"/>
                </a:lnTo>
                <a:lnTo>
                  <a:pt x="3805930" y="916200"/>
                </a:lnTo>
                <a:lnTo>
                  <a:pt x="0" y="916200"/>
                </a:lnTo>
                <a:lnTo>
                  <a:pt x="0" y="0"/>
                </a:lnTo>
                <a:close/>
              </a:path>
            </a:pathLst>
          </a:custGeom>
          <a:blipFill>
            <a:blip r:embed="rId9"/>
            <a:stretch>
              <a:fillRect t="-2" b="-2"/>
            </a:stretch>
          </a:blipFill>
        </p:spPr>
        <p:txBody>
          <a:bodyPr/>
          <a:lstStyle/>
          <a:p>
            <a:endParaRPr lang="en-US"/>
          </a:p>
        </p:txBody>
      </p:sp>
      <p:grpSp>
        <p:nvGrpSpPr>
          <p:cNvPr id="14" name="Group 14"/>
          <p:cNvGrpSpPr/>
          <p:nvPr/>
        </p:nvGrpSpPr>
        <p:grpSpPr>
          <a:xfrm>
            <a:off x="0" y="9168750"/>
            <a:ext cx="18288200" cy="1145422"/>
            <a:chOff x="0" y="0"/>
            <a:chExt cx="24384267" cy="1527229"/>
          </a:xfrm>
        </p:grpSpPr>
        <p:sp>
          <p:nvSpPr>
            <p:cNvPr id="15" name="Freeform 15"/>
            <p:cNvSpPr/>
            <p:nvPr/>
          </p:nvSpPr>
          <p:spPr>
            <a:xfrm>
              <a:off x="0" y="127"/>
              <a:ext cx="24384000" cy="1526921"/>
            </a:xfrm>
            <a:custGeom>
              <a:avLst/>
              <a:gdLst/>
              <a:ahLst/>
              <a:cxnLst/>
              <a:rect l="l" t="t" r="r" b="b"/>
              <a:pathLst>
                <a:path w="24384000" h="1526921">
                  <a:moveTo>
                    <a:pt x="0" y="514096"/>
                  </a:moveTo>
                  <a:cubicBezTo>
                    <a:pt x="836803" y="95631"/>
                    <a:pt x="2151888" y="0"/>
                    <a:pt x="3255518" y="584073"/>
                  </a:cubicBezTo>
                  <a:cubicBezTo>
                    <a:pt x="4121785" y="1042670"/>
                    <a:pt x="5098415" y="1103630"/>
                    <a:pt x="6118987" y="1023239"/>
                  </a:cubicBezTo>
                  <a:cubicBezTo>
                    <a:pt x="12283694" y="538353"/>
                    <a:pt x="11431143" y="288544"/>
                    <a:pt x="17879949" y="986917"/>
                  </a:cubicBezTo>
                  <a:cubicBezTo>
                    <a:pt x="19038824" y="1112520"/>
                    <a:pt x="20153630" y="1100582"/>
                    <a:pt x="21128737" y="584073"/>
                  </a:cubicBezTo>
                  <a:cubicBezTo>
                    <a:pt x="22232113" y="0"/>
                    <a:pt x="23546563" y="95885"/>
                    <a:pt x="24384000" y="514096"/>
                  </a:cubicBezTo>
                  <a:lnTo>
                    <a:pt x="24384000" y="1526921"/>
                  </a:lnTo>
                  <a:lnTo>
                    <a:pt x="762" y="1526921"/>
                  </a:lnTo>
                  <a:lnTo>
                    <a:pt x="762" y="514096"/>
                  </a:lnTo>
                  <a:close/>
                </a:path>
              </a:pathLst>
            </a:custGeom>
            <a:solidFill>
              <a:srgbClr val="47922C"/>
            </a:solidFill>
          </p:spPr>
          <p:txBody>
            <a:bodyPr/>
            <a:lstStyle/>
            <a:p>
              <a:endParaRPr lang="en-US"/>
            </a:p>
          </p:txBody>
        </p:sp>
      </p:grpSp>
      <p:grpSp>
        <p:nvGrpSpPr>
          <p:cNvPr id="16" name="Group 16"/>
          <p:cNvGrpSpPr/>
          <p:nvPr/>
        </p:nvGrpSpPr>
        <p:grpSpPr>
          <a:xfrm rot="5400000">
            <a:off x="12272064" y="-3029552"/>
            <a:ext cx="2996732" cy="9035136"/>
            <a:chOff x="0" y="0"/>
            <a:chExt cx="3995643" cy="12046848"/>
          </a:xfrm>
        </p:grpSpPr>
        <p:sp>
          <p:nvSpPr>
            <p:cNvPr id="17" name="Freeform 17"/>
            <p:cNvSpPr/>
            <p:nvPr/>
          </p:nvSpPr>
          <p:spPr>
            <a:xfrm>
              <a:off x="0" y="0"/>
              <a:ext cx="3995674" cy="12046585"/>
            </a:xfrm>
            <a:custGeom>
              <a:avLst/>
              <a:gdLst/>
              <a:ahLst/>
              <a:cxnLst/>
              <a:rect l="l" t="t" r="r" b="b"/>
              <a:pathLst>
                <a:path w="3995674" h="12046585">
                  <a:moveTo>
                    <a:pt x="3832352" y="0"/>
                  </a:moveTo>
                  <a:lnTo>
                    <a:pt x="0" y="0"/>
                  </a:lnTo>
                  <a:lnTo>
                    <a:pt x="0" y="12046585"/>
                  </a:lnTo>
                  <a:cubicBezTo>
                    <a:pt x="1435227" y="11159871"/>
                    <a:pt x="1603756" y="10032238"/>
                    <a:pt x="1194562" y="7692390"/>
                  </a:cubicBezTo>
                  <a:cubicBezTo>
                    <a:pt x="544576" y="3976751"/>
                    <a:pt x="2120011" y="4817491"/>
                    <a:pt x="2993390" y="3771392"/>
                  </a:cubicBezTo>
                  <a:cubicBezTo>
                    <a:pt x="3866896" y="2724531"/>
                    <a:pt x="3995674" y="1281049"/>
                    <a:pt x="3832352" y="0"/>
                  </a:cubicBezTo>
                  <a:close/>
                </a:path>
              </a:pathLst>
            </a:custGeom>
            <a:solidFill>
              <a:srgbClr val="47922C"/>
            </a:solidFill>
          </p:spPr>
          <p:txBody>
            <a:bodyPr/>
            <a:lstStyle/>
            <a:p>
              <a:endParaRPr lang="en-US"/>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128</TotalTime>
  <Words>811</Words>
  <Application>Microsoft Office PowerPoint</Application>
  <PresentationFormat>Custom</PresentationFormat>
  <Paragraphs>77</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Bebas Neue</vt:lpstr>
      <vt:lpstr>Calibri</vt:lpstr>
      <vt:lpstr>Open Sans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Smart Farming Project Proposal by Slidesgo.pptx</dc:title>
  <cp:lastModifiedBy>Mohit Pujari</cp:lastModifiedBy>
  <cp:revision>13</cp:revision>
  <dcterms:created xsi:type="dcterms:W3CDTF">2006-08-16T00:00:00Z</dcterms:created>
  <dcterms:modified xsi:type="dcterms:W3CDTF">2025-11-06T03:51:46Z</dcterms:modified>
  <dc:identifier>DAG289APLtc</dc:identifier>
</cp:coreProperties>
</file>

<file path=docProps/thumbnail.jpeg>
</file>